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4"/>
  </p:sldMasterIdLst>
  <p:notesMasterIdLst>
    <p:notesMasterId r:id="rId77"/>
  </p:notesMasterIdLst>
  <p:handoutMasterIdLst>
    <p:handoutMasterId r:id="rId78"/>
  </p:handoutMasterIdLst>
  <p:sldIdLst>
    <p:sldId id="256" r:id="rId5"/>
    <p:sldId id="281" r:id="rId6"/>
    <p:sldId id="259" r:id="rId7"/>
    <p:sldId id="260" r:id="rId8"/>
    <p:sldId id="308" r:id="rId9"/>
    <p:sldId id="309" r:id="rId10"/>
    <p:sldId id="261" r:id="rId11"/>
    <p:sldId id="262" r:id="rId12"/>
    <p:sldId id="263" r:id="rId13"/>
    <p:sldId id="264" r:id="rId14"/>
    <p:sldId id="265" r:id="rId15"/>
    <p:sldId id="307" r:id="rId16"/>
    <p:sldId id="268" r:id="rId17"/>
    <p:sldId id="310" r:id="rId18"/>
    <p:sldId id="267" r:id="rId19"/>
    <p:sldId id="269" r:id="rId20"/>
    <p:sldId id="266" r:id="rId21"/>
    <p:sldId id="270" r:id="rId22"/>
    <p:sldId id="271" r:id="rId23"/>
    <p:sldId id="272" r:id="rId24"/>
    <p:sldId id="273" r:id="rId25"/>
    <p:sldId id="274" r:id="rId26"/>
    <p:sldId id="275" r:id="rId27"/>
    <p:sldId id="276" r:id="rId28"/>
    <p:sldId id="277" r:id="rId29"/>
    <p:sldId id="278" r:id="rId30"/>
    <p:sldId id="279" r:id="rId31"/>
    <p:sldId id="280" r:id="rId32"/>
    <p:sldId id="311" r:id="rId33"/>
    <p:sldId id="312" r:id="rId34"/>
    <p:sldId id="282" r:id="rId35"/>
    <p:sldId id="283" r:id="rId36"/>
    <p:sldId id="314" r:id="rId37"/>
    <p:sldId id="284" r:id="rId38"/>
    <p:sldId id="313"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315" r:id="rId52"/>
    <p:sldId id="299" r:id="rId53"/>
    <p:sldId id="316" r:id="rId54"/>
    <p:sldId id="297" r:id="rId55"/>
    <p:sldId id="298" r:id="rId56"/>
    <p:sldId id="300" r:id="rId57"/>
    <p:sldId id="301" r:id="rId58"/>
    <p:sldId id="302" r:id="rId59"/>
    <p:sldId id="303" r:id="rId60"/>
    <p:sldId id="304" r:id="rId61"/>
    <p:sldId id="305" r:id="rId62"/>
    <p:sldId id="306" r:id="rId63"/>
    <p:sldId id="318" r:id="rId64"/>
    <p:sldId id="317" r:id="rId65"/>
    <p:sldId id="328" r:id="rId66"/>
    <p:sldId id="329" r:id="rId67"/>
    <p:sldId id="319" r:id="rId68"/>
    <p:sldId id="320" r:id="rId69"/>
    <p:sldId id="321" r:id="rId70"/>
    <p:sldId id="322" r:id="rId71"/>
    <p:sldId id="323" r:id="rId72"/>
    <p:sldId id="324" r:id="rId73"/>
    <p:sldId id="325" r:id="rId74"/>
    <p:sldId id="326" r:id="rId75"/>
    <p:sldId id="327" r:id="rId7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4" autoAdjust="0"/>
    <p:restoredTop sz="94474" autoAdjust="0"/>
  </p:normalViewPr>
  <p:slideViewPr>
    <p:cSldViewPr snapToGrid="0">
      <p:cViewPr varScale="1">
        <p:scale>
          <a:sx n="108" d="100"/>
          <a:sy n="108" d="100"/>
        </p:scale>
        <p:origin x="1686" y="108"/>
      </p:cViewPr>
      <p:guideLst>
        <p:guide orient="horz" pos="2160"/>
        <p:guide pos="2880"/>
      </p:guideLst>
    </p:cSldViewPr>
  </p:slideViewPr>
  <p:notesTextViewPr>
    <p:cViewPr>
      <p:scale>
        <a:sx n="1" d="1"/>
        <a:sy n="1" d="1"/>
      </p:scale>
      <p:origin x="0" y="0"/>
    </p:cViewPr>
  </p:notesTextViewPr>
  <p:sorterViewPr>
    <p:cViewPr>
      <p:scale>
        <a:sx n="100" d="100"/>
        <a:sy n="100" d="100"/>
      </p:scale>
      <p:origin x="0" y="-514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6725"/>
          </a:xfrm>
          <a:prstGeom prst="rect">
            <a:avLst/>
          </a:prstGeom>
        </p:spPr>
        <p:txBody>
          <a:bodyPr vert="horz" lIns="91427" tIns="45713" rIns="91427" bIns="45713" rtlCol="0"/>
          <a:lstStyle>
            <a:lvl1pPr algn="r">
              <a:defRPr sz="1200"/>
            </a:lvl1pPr>
          </a:lstStyle>
          <a:p>
            <a:r>
              <a:rPr lang="en-US"/>
              <a:t>11/6/2014</a:t>
            </a:r>
          </a:p>
        </p:txBody>
      </p:sp>
      <p:sp>
        <p:nvSpPr>
          <p:cNvPr id="4" name="Footer Placeholder 3"/>
          <p:cNvSpPr>
            <a:spLocks noGrp="1"/>
          </p:cNvSpPr>
          <p:nvPr>
            <p:ph type="ftr" sz="quarter" idx="2"/>
          </p:nvPr>
        </p:nvSpPr>
        <p:spPr>
          <a:xfrm>
            <a:off x="1" y="8829676"/>
            <a:ext cx="3038475" cy="466725"/>
          </a:xfrm>
          <a:prstGeom prst="rect">
            <a:avLst/>
          </a:prstGeom>
        </p:spPr>
        <p:txBody>
          <a:bodyPr vert="horz" lIns="91427" tIns="45713" rIns="91427" bIns="45713"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6"/>
            <a:ext cx="3038475" cy="466725"/>
          </a:xfrm>
          <a:prstGeom prst="rect">
            <a:avLst/>
          </a:prstGeom>
        </p:spPr>
        <p:txBody>
          <a:bodyPr vert="horz" lIns="91427" tIns="45713" rIns="91427" bIns="45713" rtlCol="0" anchor="b"/>
          <a:lstStyle>
            <a:lvl1pPr algn="r">
              <a:defRPr sz="1200"/>
            </a:lvl1pPr>
          </a:lstStyle>
          <a:p>
            <a:fld id="{42FF9CFC-E5AB-4A00-8D10-EF4713D4CB72}" type="slidenum">
              <a:rPr lang="en-US" smtClean="0"/>
              <a:t>‹#›</a:t>
            </a:fld>
            <a:endParaRPr lang="en-US"/>
          </a:p>
        </p:txBody>
      </p:sp>
    </p:spTree>
    <p:extLst>
      <p:ext uri="{BB962C8B-B14F-4D97-AF65-F5344CB8AC3E}">
        <p14:creationId xmlns:p14="http://schemas.microsoft.com/office/powerpoint/2010/main" val="54155907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735" cy="466088"/>
          </a:xfrm>
          <a:prstGeom prst="rect">
            <a:avLst/>
          </a:prstGeom>
        </p:spPr>
        <p:txBody>
          <a:bodyPr vert="horz" lIns="91280" tIns="45641" rIns="91280" bIns="45641" rtlCol="0"/>
          <a:lstStyle>
            <a:lvl1pPr algn="l">
              <a:defRPr sz="1200"/>
            </a:lvl1pPr>
          </a:lstStyle>
          <a:p>
            <a:endParaRPr lang="en-US" dirty="0"/>
          </a:p>
        </p:txBody>
      </p:sp>
      <p:sp>
        <p:nvSpPr>
          <p:cNvPr id="3" name="Date Placeholder 2"/>
          <p:cNvSpPr>
            <a:spLocks noGrp="1"/>
          </p:cNvSpPr>
          <p:nvPr>
            <p:ph type="dt" idx="1"/>
          </p:nvPr>
        </p:nvSpPr>
        <p:spPr>
          <a:xfrm>
            <a:off x="3971081" y="1"/>
            <a:ext cx="3037735" cy="466088"/>
          </a:xfrm>
          <a:prstGeom prst="rect">
            <a:avLst/>
          </a:prstGeom>
        </p:spPr>
        <p:txBody>
          <a:bodyPr vert="horz" lIns="91280" tIns="45641" rIns="91280" bIns="45641" rtlCol="0"/>
          <a:lstStyle>
            <a:lvl1pPr algn="r">
              <a:defRPr sz="1200"/>
            </a:lvl1pPr>
          </a:lstStyle>
          <a:p>
            <a:r>
              <a:rPr lang="en-US"/>
              <a:t>11/6/2014</a:t>
            </a:r>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280" tIns="45641" rIns="91280" bIns="45641" rtlCol="0" anchor="ctr"/>
          <a:lstStyle/>
          <a:p>
            <a:endParaRPr lang="en-US" dirty="0"/>
          </a:p>
        </p:txBody>
      </p:sp>
      <p:sp>
        <p:nvSpPr>
          <p:cNvPr id="5" name="Notes Placeholder 4"/>
          <p:cNvSpPr>
            <a:spLocks noGrp="1"/>
          </p:cNvSpPr>
          <p:nvPr>
            <p:ph type="body" sz="quarter" idx="3"/>
          </p:nvPr>
        </p:nvSpPr>
        <p:spPr>
          <a:xfrm>
            <a:off x="700407" y="4473814"/>
            <a:ext cx="5609588" cy="3660537"/>
          </a:xfrm>
          <a:prstGeom prst="rect">
            <a:avLst/>
          </a:prstGeom>
        </p:spPr>
        <p:txBody>
          <a:bodyPr vert="horz" lIns="91280" tIns="45641" rIns="91280" bIns="4564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30312"/>
            <a:ext cx="3037735" cy="466088"/>
          </a:xfrm>
          <a:prstGeom prst="rect">
            <a:avLst/>
          </a:prstGeom>
        </p:spPr>
        <p:txBody>
          <a:bodyPr vert="horz" lIns="91280" tIns="45641" rIns="91280" bIns="4564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1081" y="8830312"/>
            <a:ext cx="3037735" cy="466088"/>
          </a:xfrm>
          <a:prstGeom prst="rect">
            <a:avLst/>
          </a:prstGeom>
        </p:spPr>
        <p:txBody>
          <a:bodyPr vert="horz" lIns="91280" tIns="45641" rIns="91280" bIns="45641" rtlCol="0" anchor="b"/>
          <a:lstStyle>
            <a:lvl1pPr algn="r">
              <a:defRPr sz="1200"/>
            </a:lvl1pPr>
          </a:lstStyle>
          <a:p>
            <a:fld id="{C95038A4-F732-45AD-BE59-00763E830DEF}" type="slidenum">
              <a:rPr lang="en-US" smtClean="0"/>
              <a:t>‹#›</a:t>
            </a:fld>
            <a:endParaRPr lang="en-US" dirty="0"/>
          </a:p>
        </p:txBody>
      </p:sp>
    </p:spTree>
    <p:extLst>
      <p:ext uri="{BB962C8B-B14F-4D97-AF65-F5344CB8AC3E}">
        <p14:creationId xmlns:p14="http://schemas.microsoft.com/office/powerpoint/2010/main" val="345068979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5038A4-F732-45AD-BE59-00763E830DEF}" type="slidenum">
              <a:rPr lang="en-US" smtClean="0"/>
              <a:t>2</a:t>
            </a:fld>
            <a:endParaRPr lang="en-US" dirty="0"/>
          </a:p>
        </p:txBody>
      </p:sp>
      <p:sp>
        <p:nvSpPr>
          <p:cNvPr id="5" name="Date Placeholder 4"/>
          <p:cNvSpPr>
            <a:spLocks noGrp="1"/>
          </p:cNvSpPr>
          <p:nvPr>
            <p:ph type="dt" idx="11"/>
          </p:nvPr>
        </p:nvSpPr>
        <p:spPr/>
        <p:txBody>
          <a:bodyPr/>
          <a:lstStyle/>
          <a:p>
            <a:r>
              <a:rPr lang="en-US"/>
              <a:t>11/6/2014</a:t>
            </a:r>
            <a:endParaRPr lang="en-US" dirty="0"/>
          </a:p>
        </p:txBody>
      </p:sp>
    </p:spTree>
    <p:extLst>
      <p:ext uri="{BB962C8B-B14F-4D97-AF65-F5344CB8AC3E}">
        <p14:creationId xmlns:p14="http://schemas.microsoft.com/office/powerpoint/2010/main" val="1384742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5038A4-F732-45AD-BE59-00763E830DEF}" type="slidenum">
              <a:rPr lang="en-US" smtClean="0"/>
              <a:t>50</a:t>
            </a:fld>
            <a:endParaRPr lang="en-US" dirty="0"/>
          </a:p>
        </p:txBody>
      </p:sp>
      <p:sp>
        <p:nvSpPr>
          <p:cNvPr id="5" name="Date Placeholder 4"/>
          <p:cNvSpPr>
            <a:spLocks noGrp="1"/>
          </p:cNvSpPr>
          <p:nvPr>
            <p:ph type="dt" idx="11"/>
          </p:nvPr>
        </p:nvSpPr>
        <p:spPr/>
        <p:txBody>
          <a:bodyPr/>
          <a:lstStyle/>
          <a:p>
            <a:r>
              <a:rPr lang="en-US"/>
              <a:t>11/6/2014</a:t>
            </a:r>
            <a:endParaRPr lang="en-US" dirty="0"/>
          </a:p>
        </p:txBody>
      </p:sp>
    </p:spTree>
    <p:extLst>
      <p:ext uri="{BB962C8B-B14F-4D97-AF65-F5344CB8AC3E}">
        <p14:creationId xmlns:p14="http://schemas.microsoft.com/office/powerpoint/2010/main" val="3086590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5038A4-F732-45AD-BE59-00763E830DEF}" type="slidenum">
              <a:rPr lang="en-US" smtClean="0"/>
              <a:t>66</a:t>
            </a:fld>
            <a:endParaRPr lang="en-US" dirty="0"/>
          </a:p>
        </p:txBody>
      </p:sp>
      <p:sp>
        <p:nvSpPr>
          <p:cNvPr id="5" name="Date Placeholder 4"/>
          <p:cNvSpPr>
            <a:spLocks noGrp="1"/>
          </p:cNvSpPr>
          <p:nvPr>
            <p:ph type="dt" idx="11"/>
          </p:nvPr>
        </p:nvSpPr>
        <p:spPr/>
        <p:txBody>
          <a:bodyPr/>
          <a:lstStyle/>
          <a:p>
            <a:r>
              <a:rPr lang="en-US"/>
              <a:t>11/6/2014</a:t>
            </a:r>
            <a:endParaRPr lang="en-US" dirty="0"/>
          </a:p>
        </p:txBody>
      </p:sp>
    </p:spTree>
    <p:extLst>
      <p:ext uri="{BB962C8B-B14F-4D97-AF65-F5344CB8AC3E}">
        <p14:creationId xmlns:p14="http://schemas.microsoft.com/office/powerpoint/2010/main" val="908134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r>
              <a:rPr lang="en-US" dirty="0"/>
              <a:t>11/6/2014</a:t>
            </a:r>
          </a:p>
        </p:txBody>
      </p:sp>
      <p:sp>
        <p:nvSpPr>
          <p:cNvPr id="20" name="Footer Placeholder 19"/>
          <p:cNvSpPr>
            <a:spLocks noGrp="1"/>
          </p:cNvSpPr>
          <p:nvPr>
            <p:ph type="ftr" sz="quarter" idx="11"/>
          </p:nvPr>
        </p:nvSpPr>
        <p:spPr/>
        <p:txBody>
          <a:bodyPr/>
          <a:lstStyle/>
          <a:p>
            <a:r>
              <a:rPr kumimoji="0" lang="en-US" dirty="0"/>
              <a:t>Subject to attorney-client and attorney work product privileges</a:t>
            </a:r>
          </a:p>
        </p:txBody>
      </p:sp>
      <p:sp>
        <p:nvSpPr>
          <p:cNvPr id="10" name="Slide Number Placeholder 9"/>
          <p:cNvSpPr>
            <a:spLocks noGrp="1"/>
          </p:cNvSpPr>
          <p:nvPr>
            <p:ph type="sldNum" sz="quarter" idx="12"/>
          </p:nvPr>
        </p:nvSpPr>
        <p:spPr/>
        <p:txBody>
          <a:bodyPr/>
          <a:lstStyle/>
          <a:p>
            <a:fld id="{6294C92D-0306-4E69-9CD3-20855E849650}" type="slidenum">
              <a:rPr kumimoji="0" lang="en-US" smtClean="0"/>
              <a:pPr/>
              <a:t>‹#›</a:t>
            </a:fld>
            <a:endParaRPr kumimoji="0"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dirty="0"/>
              <a:t>11/6/2014</a:t>
            </a:r>
          </a:p>
        </p:txBody>
      </p:sp>
      <p:sp>
        <p:nvSpPr>
          <p:cNvPr id="5" name="Footer Placeholder 4"/>
          <p:cNvSpPr>
            <a:spLocks noGrp="1"/>
          </p:cNvSpPr>
          <p:nvPr>
            <p:ph type="ftr" sz="quarter" idx="11"/>
          </p:nvPr>
        </p:nvSpPr>
        <p:spPr/>
        <p:txBody>
          <a:bodyPr/>
          <a:lstStyle/>
          <a:p>
            <a:r>
              <a:rPr kumimoji="0" lang="en-US" dirty="0"/>
              <a:t>Subject to attorney-client and attorney work product privileges</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dirty="0"/>
              <a:t>11/6/2014</a:t>
            </a:r>
          </a:p>
        </p:txBody>
      </p:sp>
      <p:sp>
        <p:nvSpPr>
          <p:cNvPr id="5" name="Footer Placeholder 4"/>
          <p:cNvSpPr>
            <a:spLocks noGrp="1"/>
          </p:cNvSpPr>
          <p:nvPr>
            <p:ph type="ftr" sz="quarter" idx="11"/>
          </p:nvPr>
        </p:nvSpPr>
        <p:spPr/>
        <p:txBody>
          <a:bodyPr/>
          <a:lstStyle/>
          <a:p>
            <a:r>
              <a:rPr kumimoji="0" lang="en-US" dirty="0"/>
              <a:t>Subject to attorney-client and attorney work product privileges</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dirty="0"/>
              <a:t>11/6/2014</a:t>
            </a:r>
          </a:p>
        </p:txBody>
      </p:sp>
      <p:sp>
        <p:nvSpPr>
          <p:cNvPr id="5" name="Footer Placeholder 4"/>
          <p:cNvSpPr>
            <a:spLocks noGrp="1"/>
          </p:cNvSpPr>
          <p:nvPr>
            <p:ph type="ftr" sz="quarter" idx="11"/>
          </p:nvPr>
        </p:nvSpPr>
        <p:spPr/>
        <p:txBody>
          <a:bodyPr/>
          <a:lstStyle/>
          <a:p>
            <a:r>
              <a:rPr kumimoji="0" lang="en-US" dirty="0"/>
              <a:t>Subject to attorney-client and attorney work product privileges</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r>
              <a:rPr lang="en-US" dirty="0"/>
              <a:t>11/6/2014</a:t>
            </a:r>
          </a:p>
        </p:txBody>
      </p:sp>
      <p:sp>
        <p:nvSpPr>
          <p:cNvPr id="5" name="Footer Placeholder 4"/>
          <p:cNvSpPr>
            <a:spLocks noGrp="1"/>
          </p:cNvSpPr>
          <p:nvPr>
            <p:ph type="ftr" sz="quarter" idx="11"/>
          </p:nvPr>
        </p:nvSpPr>
        <p:spPr/>
        <p:txBody>
          <a:bodyPr/>
          <a:lstStyle/>
          <a:p>
            <a:r>
              <a:rPr kumimoji="0" lang="en-US" dirty="0"/>
              <a:t>Subject to attorney-client and attorney work product privileges</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1447800" y="6305550"/>
            <a:ext cx="2133600" cy="476250"/>
          </a:xfrm>
        </p:spPr>
        <p:txBody>
          <a:bodyPr/>
          <a:lstStyle>
            <a:lvl1pPr algn="l">
              <a:defRPr/>
            </a:lvl1pPr>
            <a:extLst/>
          </a:lstStyle>
          <a:p>
            <a:r>
              <a:rPr lang="en-US" dirty="0"/>
              <a:t>11/6/2014</a:t>
            </a:r>
          </a:p>
        </p:txBody>
      </p:sp>
      <p:sp>
        <p:nvSpPr>
          <p:cNvPr id="6" name="Footer Placeholder 5"/>
          <p:cNvSpPr>
            <a:spLocks noGrp="1"/>
          </p:cNvSpPr>
          <p:nvPr>
            <p:ph type="ftr" sz="quarter" idx="11"/>
          </p:nvPr>
        </p:nvSpPr>
        <p:spPr>
          <a:xfrm>
            <a:off x="4038600" y="6305550"/>
            <a:ext cx="2895600" cy="476250"/>
          </a:xfrm>
        </p:spPr>
        <p:txBody>
          <a:bodyPr/>
          <a:lstStyle>
            <a:lvl1pPr algn="ctr">
              <a:defRPr/>
            </a:lvl1pPr>
            <a:extLst/>
          </a:lstStyle>
          <a:p>
            <a:r>
              <a:rPr lang="en-US" dirty="0"/>
              <a:t>Subject to attorney-client and attorney work product privileges</a:t>
            </a:r>
          </a:p>
        </p:txBody>
      </p:sp>
      <p:sp>
        <p:nvSpPr>
          <p:cNvPr id="7" name="Slide Number Placeholder 6"/>
          <p:cNvSpPr>
            <a:spLocks noGrp="1"/>
          </p:cNvSpPr>
          <p:nvPr>
            <p:ph type="sldNum" sz="quarter" idx="12"/>
          </p:nvPr>
        </p:nvSpPr>
        <p:spPr>
          <a:xfrm>
            <a:off x="8534400" y="6305550"/>
            <a:ext cx="457200" cy="476250"/>
          </a:xfrm>
        </p:spPr>
        <p:txBody>
          <a:bodyPr/>
          <a:lstStyle/>
          <a:p>
            <a:fld id="{6294C92D-0306-4E69-9CD3-20855E849650}"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r>
              <a:rPr lang="en-US" dirty="0"/>
              <a:t>11/6/2014</a:t>
            </a:r>
          </a:p>
        </p:txBody>
      </p:sp>
      <p:sp>
        <p:nvSpPr>
          <p:cNvPr id="8" name="Footer Placeholder 7"/>
          <p:cNvSpPr>
            <a:spLocks noGrp="1"/>
          </p:cNvSpPr>
          <p:nvPr>
            <p:ph type="ftr" sz="quarter" idx="11"/>
          </p:nvPr>
        </p:nvSpPr>
        <p:spPr/>
        <p:txBody>
          <a:bodyPr/>
          <a:lstStyle/>
          <a:p>
            <a:r>
              <a:rPr kumimoji="0" lang="en-US" dirty="0"/>
              <a:t>Subject to attorney-client and attorney work product privileges</a:t>
            </a:r>
          </a:p>
        </p:txBody>
      </p:sp>
      <p:sp>
        <p:nvSpPr>
          <p:cNvPr id="9" name="Slide Number Placeholder 8"/>
          <p:cNvSpPr>
            <a:spLocks noGrp="1"/>
          </p:cNvSpPr>
          <p:nvPr>
            <p:ph type="sldNum" sz="quarter" idx="12"/>
          </p:nvPr>
        </p:nvSpPr>
        <p:spPr/>
        <p:txBody>
          <a:bodyPr/>
          <a:lstStyle/>
          <a:p>
            <a:fld id="{6294C92D-0306-4E69-9CD3-20855E849650}"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r>
              <a:rPr lang="en-US" dirty="0"/>
              <a:t>11/6/2014</a:t>
            </a:r>
          </a:p>
        </p:txBody>
      </p:sp>
      <p:sp>
        <p:nvSpPr>
          <p:cNvPr id="4" name="Footer Placeholder 3"/>
          <p:cNvSpPr>
            <a:spLocks noGrp="1"/>
          </p:cNvSpPr>
          <p:nvPr>
            <p:ph type="ftr" sz="quarter" idx="11"/>
          </p:nvPr>
        </p:nvSpPr>
        <p:spPr/>
        <p:txBody>
          <a:bodyPr/>
          <a:lstStyle/>
          <a:p>
            <a:r>
              <a:rPr kumimoji="0" lang="en-US" dirty="0"/>
              <a:t>Subject to attorney-client and attorney work product privileges</a:t>
            </a:r>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r>
              <a:rPr lang="en-US" dirty="0"/>
              <a:t>11/6/2014</a:t>
            </a:r>
          </a:p>
        </p:txBody>
      </p:sp>
      <p:sp>
        <p:nvSpPr>
          <p:cNvPr id="3" name="Footer Placeholder 2"/>
          <p:cNvSpPr>
            <a:spLocks noGrp="1"/>
          </p:cNvSpPr>
          <p:nvPr>
            <p:ph type="ftr" sz="quarter" idx="11"/>
          </p:nvPr>
        </p:nvSpPr>
        <p:spPr/>
        <p:txBody>
          <a:bodyPr/>
          <a:lstStyle/>
          <a:p>
            <a:r>
              <a:rPr kumimoji="0" lang="en-US" dirty="0"/>
              <a:t>Subject to attorney-client and attorney work product privileges</a:t>
            </a:r>
          </a:p>
        </p:txBody>
      </p:sp>
      <p:sp>
        <p:nvSpPr>
          <p:cNvPr id="4" name="Slide Number Placeholder 3"/>
          <p:cNvSpPr>
            <a:spLocks noGrp="1"/>
          </p:cNvSpPr>
          <p:nvPr>
            <p:ph type="sldNum" sz="quarter" idx="12"/>
          </p:nvPr>
        </p:nvSpPr>
        <p:spPr/>
        <p:txBody>
          <a:bodyPr/>
          <a:lstStyle/>
          <a:p>
            <a:fld id="{6294C92D-0306-4E69-9CD3-20855E849650}" type="slidenum">
              <a:rPr kumimoji="0" lang="en-US" smtClean="0"/>
              <a:pPr/>
              <a:t>‹#›</a:t>
            </a:fld>
            <a:endParaRPr kumimoji="0"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r>
              <a:rPr lang="en-US" dirty="0"/>
              <a:t>11/6/2014</a:t>
            </a:r>
          </a:p>
        </p:txBody>
      </p:sp>
      <p:sp>
        <p:nvSpPr>
          <p:cNvPr id="6" name="Footer Placeholder 5"/>
          <p:cNvSpPr>
            <a:spLocks noGrp="1"/>
          </p:cNvSpPr>
          <p:nvPr>
            <p:ph type="ftr" sz="quarter" idx="11"/>
          </p:nvPr>
        </p:nvSpPr>
        <p:spPr/>
        <p:txBody>
          <a:bodyPr/>
          <a:lstStyle/>
          <a:p>
            <a:r>
              <a:rPr kumimoji="0" lang="en-US" dirty="0"/>
              <a:t>Subject to attorney-client and attorney work product privileges</a:t>
            </a:r>
          </a:p>
        </p:txBody>
      </p:sp>
      <p:sp>
        <p:nvSpPr>
          <p:cNvPr id="7" name="Slide Number Placeholder 6"/>
          <p:cNvSpPr>
            <a:spLocks noGrp="1"/>
          </p:cNvSpPr>
          <p:nvPr>
            <p:ph type="sldNum" sz="quarter" idx="12"/>
          </p:nvPr>
        </p:nvSpPr>
        <p:spPr/>
        <p:txBody>
          <a:bodyPr/>
          <a:lstStyle/>
          <a:p>
            <a:fld id="{6294C92D-0306-4E69-9CD3-20855E849650}" type="slidenum">
              <a:rPr kumimoji="0" lang="en-US" smtClean="0"/>
              <a:pPr/>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r>
              <a:rPr lang="en-US" dirty="0"/>
              <a:t>11/6/2014</a:t>
            </a:r>
          </a:p>
        </p:txBody>
      </p:sp>
      <p:sp>
        <p:nvSpPr>
          <p:cNvPr id="6" name="Footer Placeholder 5"/>
          <p:cNvSpPr>
            <a:spLocks noGrp="1"/>
          </p:cNvSpPr>
          <p:nvPr>
            <p:ph type="ftr" sz="quarter" idx="11"/>
          </p:nvPr>
        </p:nvSpPr>
        <p:spPr/>
        <p:txBody>
          <a:bodyPr/>
          <a:lstStyle/>
          <a:p>
            <a:r>
              <a:rPr kumimoji="0" lang="en-US" dirty="0"/>
              <a:t>Subject to attorney-client and attorney work product privileges</a:t>
            </a:r>
          </a:p>
        </p:txBody>
      </p:sp>
      <p:sp>
        <p:nvSpPr>
          <p:cNvPr id="7" name="Slide Number Placeholder 6"/>
          <p:cNvSpPr>
            <a:spLocks noGrp="1"/>
          </p:cNvSpPr>
          <p:nvPr>
            <p:ph type="sldNum" sz="quarter" idx="12"/>
          </p:nvPr>
        </p:nvSpPr>
        <p:spPr/>
        <p:txBody>
          <a:bodyPr/>
          <a:lstStyle/>
          <a:p>
            <a:fld id="{6294C92D-0306-4E69-9CD3-20855E849650}" type="slidenum">
              <a:rPr kumimoji="0" lang="en-US" smtClean="0"/>
              <a:pPr/>
              <a:t>‹#›</a:t>
            </a:fld>
            <a:endParaRPr kumimoji="0"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a:t>Click icon to add picture</a:t>
            </a:r>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1447800" y="6305550"/>
            <a:ext cx="2133600" cy="476250"/>
          </a:xfrm>
          <a:prstGeom prst="rect">
            <a:avLst/>
          </a:prstGeom>
        </p:spPr>
        <p:txBody>
          <a:bodyPr anchor="b"/>
          <a:lstStyle>
            <a:lvl1pPr algn="l" eaLnBrk="1" latinLnBrk="0" hangingPunct="1">
              <a:defRPr kumimoji="0" sz="1200">
                <a:solidFill>
                  <a:schemeClr val="bg2">
                    <a:shade val="50000"/>
                    <a:satMod val="200000"/>
                  </a:schemeClr>
                </a:solidFill>
              </a:defRPr>
            </a:lvl1pPr>
            <a:extLst/>
          </a:lstStyle>
          <a:p>
            <a:r>
              <a:rPr lang="en-US" dirty="0"/>
              <a:t>11/6/2014</a:t>
            </a:r>
            <a:endParaRPr lang="en-US" dirty="0">
              <a:solidFill>
                <a:schemeClr val="bg2">
                  <a:shade val="50000"/>
                </a:schemeClr>
              </a:solidFill>
            </a:endParaRPr>
          </a:p>
        </p:txBody>
      </p:sp>
      <p:sp>
        <p:nvSpPr>
          <p:cNvPr id="10" name="Footer Placeholder 9"/>
          <p:cNvSpPr>
            <a:spLocks noGrp="1"/>
          </p:cNvSpPr>
          <p:nvPr>
            <p:ph type="ftr" sz="quarter" idx="3"/>
          </p:nvPr>
        </p:nvSpPr>
        <p:spPr>
          <a:xfrm>
            <a:off x="4038600" y="6305550"/>
            <a:ext cx="2895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r>
              <a:rPr lang="en-US" dirty="0">
                <a:solidFill>
                  <a:schemeClr val="bg2">
                    <a:shade val="50000"/>
                  </a:schemeClr>
                </a:solidFill>
              </a:rPr>
              <a:t>Subject to attorney-client and attorney work product privileges</a:t>
            </a:r>
          </a:p>
        </p:txBody>
      </p:sp>
      <p:sp>
        <p:nvSpPr>
          <p:cNvPr id="22" name="Slide Number Placeholder 21"/>
          <p:cNvSpPr>
            <a:spLocks noGrp="1"/>
          </p:cNvSpPr>
          <p:nvPr>
            <p:ph type="sldNum" sz="quarter" idx="4"/>
          </p:nvPr>
        </p:nvSpPr>
        <p:spPr>
          <a:xfrm>
            <a:off x="8458200"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pPr algn="ctr" eaLnBrk="1" latinLnBrk="0" hangingPunct="1"/>
              <a:t>‹#›</a:t>
            </a:fld>
            <a:endParaRPr kumimoji="0" lang="en-US" sz="1200" dirty="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	</a:t>
            </a:r>
          </a:p>
        </p:txBody>
      </p:sp>
      <p:sp>
        <p:nvSpPr>
          <p:cNvPr id="6" name="Subtitle 5"/>
          <p:cNvSpPr>
            <a:spLocks noGrp="1"/>
          </p:cNvSpPr>
          <p:nvPr>
            <p:ph type="subTitle" idx="1"/>
          </p:nvPr>
        </p:nvSpPr>
        <p:spPr>
          <a:xfrm>
            <a:off x="1289680" y="373320"/>
            <a:ext cx="7406640" cy="2373800"/>
          </a:xfrm>
        </p:spPr>
        <p:txBody>
          <a:bodyPr>
            <a:noAutofit/>
          </a:bodyPr>
          <a:lstStyle/>
          <a:p>
            <a:pPr algn="ctr"/>
            <a:r>
              <a:rPr lang="en-US" sz="3200" b="1" dirty="0"/>
              <a:t>A GREAT SYNERGY:  HOW PRIVATE FOUNDATIONS CAN BENEFICIALLY COLLABORATE WITH COMMUNITY FOUNDATIONS</a:t>
            </a:r>
          </a:p>
        </p:txBody>
      </p:sp>
      <p:sp>
        <p:nvSpPr>
          <p:cNvPr id="7" name="Subtitle 5"/>
          <p:cNvSpPr txBox="1">
            <a:spLocks/>
          </p:cNvSpPr>
          <p:nvPr/>
        </p:nvSpPr>
        <p:spPr>
          <a:xfrm>
            <a:off x="1370640" y="3248848"/>
            <a:ext cx="7406640" cy="17526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ctr"/>
            <a:r>
              <a:rPr lang="en-US" sz="2800" dirty="0"/>
              <a:t>California Community Foundation</a:t>
            </a:r>
            <a:br>
              <a:rPr lang="en-US" sz="2800" dirty="0"/>
            </a:br>
            <a:br>
              <a:rPr lang="en-US" sz="2800" dirty="0"/>
            </a:br>
            <a:r>
              <a:rPr lang="en-US" sz="2800" dirty="0"/>
              <a:t>November 6, 2014</a:t>
            </a:r>
          </a:p>
        </p:txBody>
      </p:sp>
      <p:sp>
        <p:nvSpPr>
          <p:cNvPr id="8" name="Subtitle 5"/>
          <p:cNvSpPr txBox="1">
            <a:spLocks/>
          </p:cNvSpPr>
          <p:nvPr/>
        </p:nvSpPr>
        <p:spPr>
          <a:xfrm>
            <a:off x="1354112" y="5503176"/>
            <a:ext cx="7406640" cy="964856"/>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ctr"/>
            <a:r>
              <a:rPr lang="en-US" sz="2800" dirty="0"/>
              <a:t>Jane Peebles, Esq.</a:t>
            </a:r>
            <a:br>
              <a:rPr lang="en-US" sz="2800" dirty="0"/>
            </a:br>
            <a:r>
              <a:rPr lang="en-US" sz="2800" dirty="0"/>
              <a:t>Karlin &amp; Peebles, LLP</a:t>
            </a:r>
          </a:p>
        </p:txBody>
      </p:sp>
    </p:spTree>
    <p:extLst>
      <p:ext uri="{BB962C8B-B14F-4D97-AF65-F5344CB8AC3E}">
        <p14:creationId xmlns:p14="http://schemas.microsoft.com/office/powerpoint/2010/main" val="520723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Private Foundations: Disadvantages</a:t>
            </a:r>
          </a:p>
        </p:txBody>
      </p:sp>
      <p:sp>
        <p:nvSpPr>
          <p:cNvPr id="3" name="Content Placeholder 2"/>
          <p:cNvSpPr>
            <a:spLocks noGrp="1"/>
          </p:cNvSpPr>
          <p:nvPr>
            <p:ph idx="1"/>
          </p:nvPr>
        </p:nvSpPr>
        <p:spPr>
          <a:xfrm>
            <a:off x="1435608" y="2214279"/>
            <a:ext cx="7498080" cy="4800600"/>
          </a:xfrm>
        </p:spPr>
        <p:txBody>
          <a:bodyPr/>
          <a:lstStyle/>
          <a:p>
            <a:r>
              <a:rPr lang="en-US" sz="3600" dirty="0"/>
              <a:t>Must manage its own investments</a:t>
            </a:r>
          </a:p>
          <a:p>
            <a:r>
              <a:rPr lang="en-US" sz="3600" dirty="0"/>
              <a:t>Must file separate tax returns each year</a:t>
            </a:r>
          </a:p>
          <a:p>
            <a:r>
              <a:rPr lang="en-US" sz="3600" dirty="0"/>
              <a:t>Grant information readily available to public in foundation’s tax returns</a:t>
            </a:r>
          </a:p>
          <a:p>
            <a:r>
              <a:rPr lang="en-US" sz="3600" dirty="0"/>
              <a:t>Anonymity not possible</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10</a:t>
            </a:fld>
            <a:endParaRPr kumimoji="0" lang="en-US" dirty="0"/>
          </a:p>
        </p:txBody>
      </p:sp>
    </p:spTree>
    <p:extLst>
      <p:ext uri="{BB962C8B-B14F-4D97-AF65-F5344CB8AC3E}">
        <p14:creationId xmlns:p14="http://schemas.microsoft.com/office/powerpoint/2010/main" val="585178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What Is a Donor Advised Fund?</a:t>
            </a:r>
          </a:p>
        </p:txBody>
      </p:sp>
      <p:sp>
        <p:nvSpPr>
          <p:cNvPr id="3" name="Content Placeholder 2"/>
          <p:cNvSpPr>
            <a:spLocks noGrp="1"/>
          </p:cNvSpPr>
          <p:nvPr>
            <p:ph idx="1"/>
          </p:nvPr>
        </p:nvSpPr>
        <p:spPr>
          <a:xfrm>
            <a:off x="1435608" y="1595717"/>
            <a:ext cx="7498080" cy="4800600"/>
          </a:xfrm>
        </p:spPr>
        <p:txBody>
          <a:bodyPr>
            <a:normAutofit fontScale="92500"/>
          </a:bodyPr>
          <a:lstStyle/>
          <a:p>
            <a:r>
              <a:rPr lang="en-US" sz="3600" dirty="0"/>
              <a:t>A Donor Advised Fund (“DAF”) is a separate fund, usually in donor’s name</a:t>
            </a:r>
          </a:p>
          <a:p>
            <a:r>
              <a:rPr lang="en-US" sz="3600" dirty="0"/>
              <a:t>Established at public charity (typically community foundation) or commercial vendor</a:t>
            </a:r>
          </a:p>
          <a:p>
            <a:r>
              <a:rPr lang="en-US" sz="3600" dirty="0"/>
              <a:t>Donor and donor’s family serve as advisors to the public charity about where charitable grants from the DAF will go</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11</a:t>
            </a:fld>
            <a:endParaRPr kumimoji="0" lang="en-US" dirty="0"/>
          </a:p>
        </p:txBody>
      </p:sp>
    </p:spTree>
    <p:extLst>
      <p:ext uri="{BB962C8B-B14F-4D97-AF65-F5344CB8AC3E}">
        <p14:creationId xmlns:p14="http://schemas.microsoft.com/office/powerpoint/2010/main" val="766696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Advantages of a DAF</a:t>
            </a:r>
            <a:endParaRPr lang="en-US" dirty="0"/>
          </a:p>
        </p:txBody>
      </p:sp>
      <p:sp>
        <p:nvSpPr>
          <p:cNvPr id="3" name="Content Placeholder 2"/>
          <p:cNvSpPr>
            <a:spLocks noGrp="1"/>
          </p:cNvSpPr>
          <p:nvPr>
            <p:ph idx="1"/>
          </p:nvPr>
        </p:nvSpPr>
        <p:spPr>
          <a:xfrm>
            <a:off x="1435608" y="1990741"/>
            <a:ext cx="7498080" cy="4800600"/>
          </a:xfrm>
        </p:spPr>
        <p:txBody>
          <a:bodyPr>
            <a:normAutofit/>
          </a:bodyPr>
          <a:lstStyle/>
          <a:p>
            <a:r>
              <a:rPr lang="en-US" sz="3600" dirty="0"/>
              <a:t>No cost to donor to set up</a:t>
            </a:r>
          </a:p>
          <a:p>
            <a:r>
              <a:rPr lang="en-US" sz="3600" dirty="0"/>
              <a:t>Easy to establish</a:t>
            </a:r>
          </a:p>
          <a:p>
            <a:r>
              <a:rPr lang="en-US" sz="3600" dirty="0"/>
              <a:t>No separate IRS exemption application</a:t>
            </a:r>
          </a:p>
          <a:p>
            <a:r>
              <a:rPr lang="en-US" sz="3600" dirty="0"/>
              <a:t>Established by simple agreement with public charity sponsor</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12</a:t>
            </a:fld>
            <a:endParaRPr kumimoji="0" lang="en-US" dirty="0"/>
          </a:p>
        </p:txBody>
      </p:sp>
    </p:spTree>
    <p:extLst>
      <p:ext uri="{BB962C8B-B14F-4D97-AF65-F5344CB8AC3E}">
        <p14:creationId xmlns:p14="http://schemas.microsoft.com/office/powerpoint/2010/main" val="399977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Advantages of a DAF:</a:t>
            </a:r>
            <a:br>
              <a:rPr lang="en-US" b="1" dirty="0"/>
            </a:br>
            <a:r>
              <a:rPr lang="en-US" b="1" dirty="0"/>
              <a:t>Easy to Maintain</a:t>
            </a:r>
            <a:endParaRPr lang="en-US" dirty="0"/>
          </a:p>
        </p:txBody>
      </p:sp>
      <p:sp>
        <p:nvSpPr>
          <p:cNvPr id="3" name="Content Placeholder 2"/>
          <p:cNvSpPr>
            <a:spLocks noGrp="1"/>
          </p:cNvSpPr>
          <p:nvPr>
            <p:ph idx="1"/>
          </p:nvPr>
        </p:nvSpPr>
        <p:spPr>
          <a:xfrm>
            <a:off x="1435608" y="1776424"/>
            <a:ext cx="7498080" cy="4800600"/>
          </a:xfrm>
        </p:spPr>
        <p:txBody>
          <a:bodyPr>
            <a:normAutofit/>
          </a:bodyPr>
          <a:lstStyle/>
          <a:p>
            <a:r>
              <a:rPr lang="en-US" sz="3600" dirty="0"/>
              <a:t>Minimal ongoing annual administration costs</a:t>
            </a:r>
          </a:p>
          <a:p>
            <a:r>
              <a:rPr lang="en-US" sz="3600" dirty="0"/>
              <a:t>No separate tax returns or annual taxes</a:t>
            </a:r>
          </a:p>
          <a:p>
            <a:r>
              <a:rPr lang="en-US" sz="3600" dirty="0"/>
              <a:t>Investments provided by sponsoring charity, often with advice of donor</a:t>
            </a:r>
          </a:p>
          <a:p>
            <a:r>
              <a:rPr lang="en-US" sz="3600" dirty="0"/>
              <a:t>Lower minimum size</a:t>
            </a:r>
          </a:p>
          <a:p>
            <a:endParaRPr lang="en-US" sz="3600" dirty="0"/>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13</a:t>
            </a:fld>
            <a:endParaRPr kumimoji="0" lang="en-US" dirty="0"/>
          </a:p>
        </p:txBody>
      </p:sp>
    </p:spTree>
    <p:extLst>
      <p:ext uri="{BB962C8B-B14F-4D97-AF65-F5344CB8AC3E}">
        <p14:creationId xmlns:p14="http://schemas.microsoft.com/office/powerpoint/2010/main" val="1469263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Advantages of a DAF:  Donor and Family</a:t>
            </a:r>
          </a:p>
        </p:txBody>
      </p:sp>
      <p:sp>
        <p:nvSpPr>
          <p:cNvPr id="3" name="Content Placeholder 2"/>
          <p:cNvSpPr>
            <a:spLocks noGrp="1"/>
          </p:cNvSpPr>
          <p:nvPr>
            <p:ph idx="1"/>
          </p:nvPr>
        </p:nvSpPr>
        <p:spPr>
          <a:xfrm>
            <a:off x="1435608" y="1933592"/>
            <a:ext cx="7498080" cy="4800600"/>
          </a:xfrm>
        </p:spPr>
        <p:txBody>
          <a:bodyPr/>
          <a:lstStyle/>
          <a:p>
            <a:r>
              <a:rPr lang="en-US" dirty="0"/>
              <a:t>Sponsoring public charity has extensive knowledge of potential grantees</a:t>
            </a:r>
          </a:p>
          <a:p>
            <a:r>
              <a:rPr lang="en-US" dirty="0"/>
              <a:t>Sponsor provides education and resources about effective grant making</a:t>
            </a:r>
          </a:p>
          <a:p>
            <a:r>
              <a:rPr lang="en-US" dirty="0"/>
              <a:t>Members of donor’s family can be fund advisors</a:t>
            </a:r>
          </a:p>
          <a:p>
            <a:r>
              <a:rPr lang="en-US" dirty="0"/>
              <a:t>Grants can be anonymous</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14</a:t>
            </a:fld>
            <a:endParaRPr kumimoji="0" lang="en-US" dirty="0"/>
          </a:p>
        </p:txBody>
      </p:sp>
    </p:spTree>
    <p:extLst>
      <p:ext uri="{BB962C8B-B14F-4D97-AF65-F5344CB8AC3E}">
        <p14:creationId xmlns:p14="http://schemas.microsoft.com/office/powerpoint/2010/main" val="1278192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Tax Advantages of a DAF</a:t>
            </a:r>
          </a:p>
        </p:txBody>
      </p:sp>
      <p:sp>
        <p:nvSpPr>
          <p:cNvPr id="3" name="Content Placeholder 2"/>
          <p:cNvSpPr>
            <a:spLocks noGrp="1"/>
          </p:cNvSpPr>
          <p:nvPr>
            <p:ph idx="1"/>
          </p:nvPr>
        </p:nvSpPr>
        <p:spPr>
          <a:xfrm>
            <a:off x="1435608" y="1919302"/>
            <a:ext cx="7498080" cy="4800600"/>
          </a:xfrm>
        </p:spPr>
        <p:txBody>
          <a:bodyPr>
            <a:normAutofit/>
          </a:bodyPr>
          <a:lstStyle/>
          <a:p>
            <a:r>
              <a:rPr lang="en-US" sz="3600" dirty="0"/>
              <a:t>Donor gets current income tax deduction for gift to public charity</a:t>
            </a:r>
          </a:p>
          <a:p>
            <a:pPr lvl="1"/>
            <a:r>
              <a:rPr lang="en-US" sz="3200" dirty="0"/>
              <a:t>Cash:  Up to 50% of AGI</a:t>
            </a:r>
            <a:endParaRPr lang="en-US" dirty="0"/>
          </a:p>
          <a:p>
            <a:pPr lvl="1"/>
            <a:r>
              <a:rPr lang="en-US" sz="3200" dirty="0"/>
              <a:t>Appreciated Assets:  FMV up to 30% of AGI</a:t>
            </a:r>
          </a:p>
          <a:p>
            <a:pPr lvl="1"/>
            <a:r>
              <a:rPr lang="en-US" sz="3200" dirty="0"/>
              <a:t>5-year carry forward</a:t>
            </a:r>
            <a:endParaRPr lang="en-US" dirty="0"/>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15</a:t>
            </a:fld>
            <a:endParaRPr kumimoji="0" lang="en-US" dirty="0"/>
          </a:p>
        </p:txBody>
      </p:sp>
    </p:spTree>
    <p:extLst>
      <p:ext uri="{BB962C8B-B14F-4D97-AF65-F5344CB8AC3E}">
        <p14:creationId xmlns:p14="http://schemas.microsoft.com/office/powerpoint/2010/main" val="81832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DAF Distribution Requirements</a:t>
            </a:r>
          </a:p>
        </p:txBody>
      </p:sp>
      <p:sp>
        <p:nvSpPr>
          <p:cNvPr id="3" name="Content Placeholder 2"/>
          <p:cNvSpPr>
            <a:spLocks noGrp="1"/>
          </p:cNvSpPr>
          <p:nvPr>
            <p:ph idx="1"/>
          </p:nvPr>
        </p:nvSpPr>
        <p:spPr>
          <a:xfrm>
            <a:off x="1435608" y="1929386"/>
            <a:ext cx="7498080" cy="4800600"/>
          </a:xfrm>
        </p:spPr>
        <p:txBody>
          <a:bodyPr/>
          <a:lstStyle/>
          <a:p>
            <a:r>
              <a:rPr lang="en-US" dirty="0"/>
              <a:t>IRS imposed:  None, currently</a:t>
            </a:r>
          </a:p>
          <a:p>
            <a:pPr lvl="1"/>
            <a:r>
              <a:rPr lang="en-US" dirty="0"/>
              <a:t>12/5/2011 – US Dept. of the Treasury Report</a:t>
            </a:r>
          </a:p>
          <a:p>
            <a:pPr lvl="2"/>
            <a:r>
              <a:rPr lang="en-US" dirty="0"/>
              <a:t>Found average 2006 payout rate of 9.3%</a:t>
            </a:r>
          </a:p>
          <a:p>
            <a:pPr lvl="2"/>
            <a:r>
              <a:rPr lang="en-US" dirty="0"/>
              <a:t>Premature to require a minimum</a:t>
            </a:r>
          </a:p>
          <a:p>
            <a:pPr lvl="1"/>
            <a:r>
              <a:rPr lang="en-US" dirty="0"/>
              <a:t>7/11/2012 – Congressional Research Service</a:t>
            </a:r>
          </a:p>
          <a:p>
            <a:pPr lvl="2"/>
            <a:r>
              <a:rPr lang="en-US" dirty="0"/>
              <a:t>Found average 2008 payout rate of 13.1%</a:t>
            </a:r>
          </a:p>
          <a:p>
            <a:pPr lvl="2"/>
            <a:r>
              <a:rPr lang="en-US" dirty="0"/>
              <a:t>Concerned about how soon funds are put to use</a:t>
            </a:r>
          </a:p>
          <a:p>
            <a:r>
              <a:rPr lang="en-US" dirty="0"/>
              <a:t>Organization imposed</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16</a:t>
            </a:fld>
            <a:endParaRPr kumimoji="0" lang="en-US" dirty="0"/>
          </a:p>
        </p:txBody>
      </p:sp>
    </p:spTree>
    <p:extLst>
      <p:ext uri="{BB962C8B-B14F-4D97-AF65-F5344CB8AC3E}">
        <p14:creationId xmlns:p14="http://schemas.microsoft.com/office/powerpoint/2010/main" val="2836222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Disadvantages of a DAF</a:t>
            </a:r>
          </a:p>
        </p:txBody>
      </p:sp>
      <p:sp>
        <p:nvSpPr>
          <p:cNvPr id="3" name="Content Placeholder 2"/>
          <p:cNvSpPr>
            <a:spLocks noGrp="1"/>
          </p:cNvSpPr>
          <p:nvPr>
            <p:ph idx="1"/>
          </p:nvPr>
        </p:nvSpPr>
        <p:spPr>
          <a:xfrm>
            <a:off x="1435608" y="1403927"/>
            <a:ext cx="7498080" cy="5704228"/>
          </a:xfrm>
        </p:spPr>
        <p:txBody>
          <a:bodyPr>
            <a:normAutofit/>
          </a:bodyPr>
          <a:lstStyle/>
          <a:p>
            <a:r>
              <a:rPr lang="en-US" sz="3600" dirty="0"/>
              <a:t>Cannot make grants to individuals in need</a:t>
            </a:r>
          </a:p>
          <a:p>
            <a:pPr marL="82296" indent="0">
              <a:buNone/>
            </a:pPr>
            <a:endParaRPr lang="en-US" sz="3600" dirty="0"/>
          </a:p>
          <a:p>
            <a:r>
              <a:rPr lang="en-US" sz="3600" dirty="0"/>
              <a:t>Cannot reimburse expenses of fundraising activities</a:t>
            </a:r>
          </a:p>
          <a:p>
            <a:endParaRPr lang="en-US" sz="3600" dirty="0"/>
          </a:p>
          <a:p>
            <a:r>
              <a:rPr lang="en-US" sz="3600" dirty="0"/>
              <a:t>Often end after one or two generations</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17</a:t>
            </a:fld>
            <a:endParaRPr kumimoji="0" lang="en-US" dirty="0"/>
          </a:p>
        </p:txBody>
      </p:sp>
    </p:spTree>
    <p:extLst>
      <p:ext uri="{BB962C8B-B14F-4D97-AF65-F5344CB8AC3E}">
        <p14:creationId xmlns:p14="http://schemas.microsoft.com/office/powerpoint/2010/main" val="3598246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DAF Rules Against Private Benefit</a:t>
            </a:r>
            <a:endParaRPr lang="en-US" b="1" dirty="0"/>
          </a:p>
        </p:txBody>
      </p:sp>
      <p:sp>
        <p:nvSpPr>
          <p:cNvPr id="3" name="Content Placeholder 2"/>
          <p:cNvSpPr>
            <a:spLocks noGrp="1"/>
          </p:cNvSpPr>
          <p:nvPr>
            <p:ph idx="1"/>
          </p:nvPr>
        </p:nvSpPr>
        <p:spPr>
          <a:xfrm>
            <a:off x="1435608" y="1622611"/>
            <a:ext cx="7498080" cy="4800600"/>
          </a:xfrm>
        </p:spPr>
        <p:txBody>
          <a:bodyPr>
            <a:normAutofit fontScale="92500"/>
          </a:bodyPr>
          <a:lstStyle/>
          <a:p>
            <a:r>
              <a:rPr lang="en-US" sz="3500" dirty="0"/>
              <a:t>Economic benefit to donor, fund advisor or related party</a:t>
            </a:r>
          </a:p>
          <a:p>
            <a:pPr lvl="1"/>
            <a:r>
              <a:rPr lang="en-US" dirty="0"/>
              <a:t>Penalty of 125% of value of the economic benefit</a:t>
            </a:r>
          </a:p>
          <a:p>
            <a:pPr lvl="1"/>
            <a:r>
              <a:rPr lang="en-US" dirty="0"/>
              <a:t>Payable by person who recommended the grant or person who received the benefit</a:t>
            </a:r>
          </a:p>
          <a:p>
            <a:r>
              <a:rPr lang="en-US" sz="3500" dirty="0"/>
              <a:t>Grants, loans and compensation from DAF to donors</a:t>
            </a:r>
          </a:p>
          <a:p>
            <a:pPr lvl="1"/>
            <a:r>
              <a:rPr lang="en-US" dirty="0"/>
              <a:t>Penalty is 25% of value of excess benefit</a:t>
            </a:r>
          </a:p>
          <a:p>
            <a:pPr lvl="1"/>
            <a:r>
              <a:rPr lang="en-US" dirty="0"/>
              <a:t>Amount must be repaid to sponsoring charity, but not for deposit to the DAF</a:t>
            </a:r>
          </a:p>
          <a:p>
            <a:endParaRPr lang="en-US" dirty="0"/>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18</a:t>
            </a:fld>
            <a:endParaRPr kumimoji="0" lang="en-US" dirty="0"/>
          </a:p>
        </p:txBody>
      </p:sp>
    </p:spTree>
    <p:extLst>
      <p:ext uri="{BB962C8B-B14F-4D97-AF65-F5344CB8AC3E}">
        <p14:creationId xmlns:p14="http://schemas.microsoft.com/office/powerpoint/2010/main" val="20772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DAF Rules Against Private Benefit</a:t>
            </a:r>
          </a:p>
        </p:txBody>
      </p:sp>
      <p:sp>
        <p:nvSpPr>
          <p:cNvPr id="3" name="Content Placeholder 2"/>
          <p:cNvSpPr>
            <a:spLocks noGrp="1"/>
          </p:cNvSpPr>
          <p:nvPr>
            <p:ph idx="1"/>
          </p:nvPr>
        </p:nvSpPr>
        <p:spPr>
          <a:xfrm>
            <a:off x="1447800" y="1738304"/>
            <a:ext cx="7498080" cy="4800600"/>
          </a:xfrm>
        </p:spPr>
        <p:txBody>
          <a:bodyPr>
            <a:normAutofit/>
          </a:bodyPr>
          <a:lstStyle/>
          <a:p>
            <a:pPr marL="82296" indent="0">
              <a:buNone/>
            </a:pPr>
            <a:r>
              <a:rPr lang="en-US" sz="3800" dirty="0"/>
              <a:t>Cannot make DAF Grants to Pay:</a:t>
            </a:r>
          </a:p>
          <a:p>
            <a:pPr marL="82296" indent="0">
              <a:buNone/>
            </a:pPr>
            <a:endParaRPr lang="en-US" sz="3600" dirty="0"/>
          </a:p>
          <a:p>
            <a:r>
              <a:rPr lang="en-US" sz="3100" dirty="0"/>
              <a:t>Pledge made by donor/fund advisor</a:t>
            </a:r>
          </a:p>
          <a:p>
            <a:endParaRPr lang="en-US" sz="3100" dirty="0"/>
          </a:p>
          <a:p>
            <a:r>
              <a:rPr lang="en-US" sz="3100" dirty="0"/>
              <a:t>Tuition for family members of donor/advisor</a:t>
            </a:r>
          </a:p>
          <a:p>
            <a:endParaRPr lang="en-US" sz="3100" dirty="0"/>
          </a:p>
          <a:p>
            <a:r>
              <a:rPr lang="en-US" sz="3100" dirty="0"/>
              <a:t>Tickets to galas for donor</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19</a:t>
            </a:fld>
            <a:endParaRPr kumimoji="0" lang="en-US" dirty="0"/>
          </a:p>
        </p:txBody>
      </p:sp>
    </p:spTree>
    <p:extLst>
      <p:ext uri="{BB962C8B-B14F-4D97-AF65-F5344CB8AC3E}">
        <p14:creationId xmlns:p14="http://schemas.microsoft.com/office/powerpoint/2010/main" val="3894869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Private Foundation or Donor Advised Fund?</a:t>
            </a:r>
            <a:endParaRPr lang="en-US" dirty="0"/>
          </a:p>
        </p:txBody>
      </p:sp>
      <p:sp>
        <p:nvSpPr>
          <p:cNvPr id="3" name="Content Placeholder 2"/>
          <p:cNvSpPr>
            <a:spLocks noGrp="1"/>
          </p:cNvSpPr>
          <p:nvPr>
            <p:ph idx="1"/>
          </p:nvPr>
        </p:nvSpPr>
        <p:spPr>
          <a:xfrm>
            <a:off x="1435608" y="2005024"/>
            <a:ext cx="7498080" cy="3695694"/>
          </a:xfrm>
        </p:spPr>
        <p:txBody>
          <a:bodyPr/>
          <a:lstStyle/>
          <a:p>
            <a:pPr marL="484632" indent="-457200">
              <a:buFont typeface="Arial" panose="020B0604020202020204" pitchFamily="34" charset="0"/>
              <a:buChar char="•"/>
            </a:pPr>
            <a:r>
              <a:rPr lang="en-US" sz="3600" dirty="0"/>
              <a:t>How does an advisor decide to recommend one or the other?</a:t>
            </a:r>
          </a:p>
          <a:p>
            <a:pPr marL="484632" indent="-457200">
              <a:buFont typeface="Arial" panose="020B0604020202020204" pitchFamily="34" charset="0"/>
              <a:buChar char="•"/>
            </a:pPr>
            <a:endParaRPr lang="en-US" sz="3600" dirty="0"/>
          </a:p>
          <a:p>
            <a:pPr marL="484632" indent="-457200">
              <a:buFont typeface="Arial" panose="020B0604020202020204" pitchFamily="34" charset="0"/>
              <a:buChar char="•"/>
            </a:pPr>
            <a:r>
              <a:rPr lang="en-US" sz="3600" dirty="0"/>
              <a:t>Advantages and disadvantages of each of these charitable grant making vehicles</a:t>
            </a:r>
          </a:p>
          <a:p>
            <a:endParaRPr lang="en-US" dirty="0"/>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2</a:t>
            </a:fld>
            <a:endParaRPr kumimoji="0" lang="en-US" dirty="0"/>
          </a:p>
        </p:txBody>
      </p:sp>
    </p:spTree>
    <p:extLst>
      <p:ext uri="{BB962C8B-B14F-4D97-AF65-F5344CB8AC3E}">
        <p14:creationId xmlns:p14="http://schemas.microsoft.com/office/powerpoint/2010/main" val="3323078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Issues with Private Foundations</a:t>
            </a:r>
            <a:endParaRPr lang="en-US" b="1" dirty="0"/>
          </a:p>
        </p:txBody>
      </p:sp>
      <p:sp>
        <p:nvSpPr>
          <p:cNvPr id="3" name="Content Placeholder 2"/>
          <p:cNvSpPr>
            <a:spLocks noGrp="1"/>
          </p:cNvSpPr>
          <p:nvPr>
            <p:ph idx="1"/>
          </p:nvPr>
        </p:nvSpPr>
        <p:spPr>
          <a:xfrm>
            <a:off x="1435608" y="1824316"/>
            <a:ext cx="7498080" cy="4800600"/>
          </a:xfrm>
        </p:spPr>
        <p:txBody>
          <a:bodyPr>
            <a:normAutofit/>
          </a:bodyPr>
          <a:lstStyle/>
          <a:p>
            <a:pPr marL="82296" indent="0">
              <a:buNone/>
            </a:pPr>
            <a:r>
              <a:rPr lang="en-US" i="1" dirty="0">
                <a:solidFill>
                  <a:schemeClr val="accent1"/>
                </a:solidFill>
              </a:rPr>
              <a:t>Code Section 4940.  Excise tax based on investment income.</a:t>
            </a:r>
          </a:p>
          <a:p>
            <a:r>
              <a:rPr lang="en-US" sz="2800" dirty="0"/>
              <a:t>2% tax on net investment income; required to make quarterly estimated payments</a:t>
            </a:r>
          </a:p>
          <a:p>
            <a:pPr marL="82296" indent="0">
              <a:buNone/>
            </a:pPr>
            <a:r>
              <a:rPr lang="en-US" i="1" dirty="0">
                <a:solidFill>
                  <a:schemeClr val="accent1"/>
                </a:solidFill>
              </a:rPr>
              <a:t>Code Section 4941.  Taxes on self-dealing.</a:t>
            </a:r>
          </a:p>
          <a:p>
            <a:r>
              <a:rPr lang="en-US" sz="2800" dirty="0"/>
              <a:t>No sale or leasing of property with disqualified persons.  If you have empty office space, you can’t lease it, you have to give it for free.</a:t>
            </a:r>
          </a:p>
          <a:p>
            <a:endParaRPr lang="en-US" dirty="0"/>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20</a:t>
            </a:fld>
            <a:endParaRPr kumimoji="0" lang="en-US" dirty="0"/>
          </a:p>
        </p:txBody>
      </p:sp>
    </p:spTree>
    <p:extLst>
      <p:ext uri="{BB962C8B-B14F-4D97-AF65-F5344CB8AC3E}">
        <p14:creationId xmlns:p14="http://schemas.microsoft.com/office/powerpoint/2010/main" val="1706374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Issues with Private Foundations</a:t>
            </a:r>
            <a:endParaRPr lang="en-US" dirty="0"/>
          </a:p>
        </p:txBody>
      </p:sp>
      <p:sp>
        <p:nvSpPr>
          <p:cNvPr id="3" name="Content Placeholder 2"/>
          <p:cNvSpPr>
            <a:spLocks noGrp="1"/>
          </p:cNvSpPr>
          <p:nvPr>
            <p:ph idx="1"/>
          </p:nvPr>
        </p:nvSpPr>
        <p:spPr>
          <a:xfrm>
            <a:off x="1435608" y="1775010"/>
            <a:ext cx="7498080" cy="4715435"/>
          </a:xfrm>
        </p:spPr>
        <p:txBody>
          <a:bodyPr/>
          <a:lstStyle/>
          <a:p>
            <a:r>
              <a:rPr lang="en-US" dirty="0"/>
              <a:t>IRS sees paying a pledge the same as paying your credit card bill “relieving your debt.”</a:t>
            </a:r>
          </a:p>
          <a:p>
            <a:r>
              <a:rPr lang="en-US" dirty="0"/>
              <a:t>Tickets/Tables/Golf tournaments, if you purchase a table at an event and invite your family and friends who are not on the board of the private foundation, that’s self-dealing.</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21</a:t>
            </a:fld>
            <a:endParaRPr kumimoji="0" lang="en-US" dirty="0"/>
          </a:p>
        </p:txBody>
      </p:sp>
    </p:spTree>
    <p:extLst>
      <p:ext uri="{BB962C8B-B14F-4D97-AF65-F5344CB8AC3E}">
        <p14:creationId xmlns:p14="http://schemas.microsoft.com/office/powerpoint/2010/main" val="1217293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Issues with Private Foundations</a:t>
            </a:r>
            <a:endParaRPr lang="en-US" sz="3600" dirty="0"/>
          </a:p>
        </p:txBody>
      </p:sp>
      <p:sp>
        <p:nvSpPr>
          <p:cNvPr id="3" name="Content Placeholder 2"/>
          <p:cNvSpPr>
            <a:spLocks noGrp="1"/>
          </p:cNvSpPr>
          <p:nvPr>
            <p:ph idx="1"/>
          </p:nvPr>
        </p:nvSpPr>
        <p:spPr>
          <a:xfrm>
            <a:off x="1435608" y="1680882"/>
            <a:ext cx="7498080" cy="4675094"/>
          </a:xfrm>
        </p:spPr>
        <p:txBody>
          <a:bodyPr>
            <a:normAutofit fontScale="70000" lnSpcReduction="20000"/>
          </a:bodyPr>
          <a:lstStyle/>
          <a:p>
            <a:pPr marL="82296" indent="0">
              <a:buNone/>
            </a:pPr>
            <a:r>
              <a:rPr lang="en-US" sz="4600" i="1" dirty="0">
                <a:solidFill>
                  <a:schemeClr val="accent1"/>
                </a:solidFill>
              </a:rPr>
              <a:t>Code Section 4942.  Taxes on failure to distribute income.</a:t>
            </a:r>
          </a:p>
          <a:p>
            <a:r>
              <a:rPr lang="en-US" sz="4000" dirty="0"/>
              <a:t>30% tax on undistributed investment income (assumed 5% return); 100% tax if that amount remains undistributed by the next year.</a:t>
            </a:r>
          </a:p>
          <a:p>
            <a:pPr marL="82296" indent="0">
              <a:buNone/>
            </a:pPr>
            <a:r>
              <a:rPr lang="en-US" sz="4600" i="1" dirty="0">
                <a:solidFill>
                  <a:schemeClr val="accent1"/>
                </a:solidFill>
              </a:rPr>
              <a:t>Code Section 4944.  Taxes on investments which jeopardize charitable purpose.</a:t>
            </a:r>
          </a:p>
          <a:p>
            <a:r>
              <a:rPr lang="en-US" sz="4000" dirty="0"/>
              <a:t>These include trading in securities on margin, trading in commodity futures, investments in working interests in oil and gas wells, the purchase of “puts,” “calls,” “straddles” and warrants, and selling short.</a:t>
            </a:r>
          </a:p>
          <a:p>
            <a:endParaRPr lang="en-US" dirty="0"/>
          </a:p>
          <a:p>
            <a:endParaRPr lang="en-US" dirty="0"/>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22</a:t>
            </a:fld>
            <a:endParaRPr kumimoji="0" lang="en-US" dirty="0"/>
          </a:p>
        </p:txBody>
      </p:sp>
    </p:spTree>
    <p:extLst>
      <p:ext uri="{BB962C8B-B14F-4D97-AF65-F5344CB8AC3E}">
        <p14:creationId xmlns:p14="http://schemas.microsoft.com/office/powerpoint/2010/main" val="1931653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Issues with Private Foundations</a:t>
            </a:r>
            <a:endParaRPr lang="en-US" sz="3600" dirty="0"/>
          </a:p>
        </p:txBody>
      </p:sp>
      <p:sp>
        <p:nvSpPr>
          <p:cNvPr id="3" name="Content Placeholder 2"/>
          <p:cNvSpPr>
            <a:spLocks noGrp="1"/>
          </p:cNvSpPr>
          <p:nvPr>
            <p:ph idx="1"/>
          </p:nvPr>
        </p:nvSpPr>
        <p:spPr>
          <a:xfrm>
            <a:off x="1435608" y="1985680"/>
            <a:ext cx="7498080" cy="4800600"/>
          </a:xfrm>
        </p:spPr>
        <p:txBody>
          <a:bodyPr>
            <a:normAutofit/>
          </a:bodyPr>
          <a:lstStyle/>
          <a:p>
            <a:pPr marL="82296" indent="0">
              <a:buNone/>
            </a:pPr>
            <a:r>
              <a:rPr lang="en-US" i="1" dirty="0">
                <a:solidFill>
                  <a:schemeClr val="accent1"/>
                </a:solidFill>
              </a:rPr>
              <a:t>Code Section 4945.  Taxes on taxable expenditures.</a:t>
            </a:r>
          </a:p>
          <a:p>
            <a:r>
              <a:rPr lang="en-US" sz="2800" dirty="0"/>
              <a:t>No lobbying, not even a little.</a:t>
            </a:r>
          </a:p>
          <a:p>
            <a:r>
              <a:rPr lang="en-US" sz="2800" dirty="0"/>
              <a:t>Paying kids – executive compensation:  donor has an unemployed son who used to make $250k a year as an investment banker: check the Council on Foundations compensation study.</a:t>
            </a:r>
          </a:p>
          <a:p>
            <a:endParaRPr lang="en-US" dirty="0"/>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23</a:t>
            </a:fld>
            <a:endParaRPr kumimoji="0" lang="en-US" dirty="0"/>
          </a:p>
        </p:txBody>
      </p:sp>
    </p:spTree>
    <p:extLst>
      <p:ext uri="{BB962C8B-B14F-4D97-AF65-F5344CB8AC3E}">
        <p14:creationId xmlns:p14="http://schemas.microsoft.com/office/powerpoint/2010/main" val="17451328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Issues with Private Foundations</a:t>
            </a:r>
            <a:endParaRPr lang="en-US" sz="3600" dirty="0"/>
          </a:p>
        </p:txBody>
      </p:sp>
      <p:sp>
        <p:nvSpPr>
          <p:cNvPr id="3" name="Content Placeholder 2"/>
          <p:cNvSpPr>
            <a:spLocks noGrp="1"/>
          </p:cNvSpPr>
          <p:nvPr>
            <p:ph idx="1"/>
          </p:nvPr>
        </p:nvSpPr>
        <p:spPr>
          <a:xfrm>
            <a:off x="1435608" y="1568823"/>
            <a:ext cx="7498080" cy="4800600"/>
          </a:xfrm>
        </p:spPr>
        <p:txBody>
          <a:bodyPr>
            <a:normAutofit fontScale="92500"/>
          </a:bodyPr>
          <a:lstStyle/>
          <a:p>
            <a:pPr marL="82296" indent="0">
              <a:buNone/>
            </a:pPr>
            <a:r>
              <a:rPr lang="en-US" i="1" dirty="0">
                <a:solidFill>
                  <a:schemeClr val="accent1"/>
                </a:solidFill>
              </a:rPr>
              <a:t>California Corporations Code Section 5227.  Family board members.</a:t>
            </a:r>
          </a:p>
          <a:p>
            <a:r>
              <a:rPr lang="en-US" dirty="0"/>
              <a:t>Not more than 49% of the persons serving on the board of any corporation may be interested persons.  If you pay salary to a family member, any brother, sister, ancestor, descendant, spouse, brother-in-law, sister-in-law, son-in-law, daughter-in-law, mother-in-law, or father-in-law of any such person, is an interested person.</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24</a:t>
            </a:fld>
            <a:endParaRPr kumimoji="0" lang="en-US" dirty="0"/>
          </a:p>
        </p:txBody>
      </p:sp>
    </p:spTree>
    <p:extLst>
      <p:ext uri="{BB962C8B-B14F-4D97-AF65-F5344CB8AC3E}">
        <p14:creationId xmlns:p14="http://schemas.microsoft.com/office/powerpoint/2010/main" val="10218540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Comparison:  Donor-Advised Fund – Private Foundation</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7318452"/>
              </p:ext>
            </p:extLst>
          </p:nvPr>
        </p:nvGraphicFramePr>
        <p:xfrm>
          <a:off x="1602815" y="1390593"/>
          <a:ext cx="6989855" cy="4906894"/>
        </p:xfrm>
        <a:graphic>
          <a:graphicData uri="http://schemas.openxmlformats.org/drawingml/2006/table">
            <a:tbl>
              <a:tblPr firstRow="1" firstCol="1" bandRow="1">
                <a:tableStyleId>{5C22544A-7EE6-4342-B048-85BDC9FD1C3A}</a:tableStyleId>
              </a:tblPr>
              <a:tblGrid>
                <a:gridCol w="2236754">
                  <a:extLst>
                    <a:ext uri="{9D8B030D-6E8A-4147-A177-3AD203B41FA5}">
                      <a16:colId xmlns:a16="http://schemas.microsoft.com/office/drawing/2014/main" val="20000"/>
                    </a:ext>
                  </a:extLst>
                </a:gridCol>
                <a:gridCol w="2321847">
                  <a:extLst>
                    <a:ext uri="{9D8B030D-6E8A-4147-A177-3AD203B41FA5}">
                      <a16:colId xmlns:a16="http://schemas.microsoft.com/office/drawing/2014/main" val="20001"/>
                    </a:ext>
                  </a:extLst>
                </a:gridCol>
                <a:gridCol w="2431254">
                  <a:extLst>
                    <a:ext uri="{9D8B030D-6E8A-4147-A177-3AD203B41FA5}">
                      <a16:colId xmlns:a16="http://schemas.microsoft.com/office/drawing/2014/main" val="20002"/>
                    </a:ext>
                  </a:extLst>
                </a:gridCol>
              </a:tblGrid>
              <a:tr h="235267">
                <a:tc>
                  <a:txBody>
                    <a:bodyPr/>
                    <a:lstStyle/>
                    <a:p>
                      <a:pPr marL="0" marR="0">
                        <a:lnSpc>
                          <a:spcPct val="107000"/>
                        </a:lnSpc>
                        <a:spcBef>
                          <a:spcPts val="0"/>
                        </a:spcBef>
                        <a:spcAft>
                          <a:spcPts val="900"/>
                        </a:spcAft>
                      </a:pPr>
                      <a:r>
                        <a:rPr lang="en-US" sz="1600" dirty="0">
                          <a:effectLst/>
                        </a:rPr>
                        <a:t>Comparisons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Donor Advised Fund</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Private Foundation</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38894">
                <a:tc>
                  <a:txBody>
                    <a:bodyPr/>
                    <a:lstStyle/>
                    <a:p>
                      <a:pPr marL="0" marR="0">
                        <a:lnSpc>
                          <a:spcPct val="107000"/>
                        </a:lnSpc>
                        <a:spcBef>
                          <a:spcPts val="0"/>
                        </a:spcBef>
                        <a:spcAft>
                          <a:spcPts val="900"/>
                        </a:spcAft>
                      </a:pPr>
                      <a:r>
                        <a:rPr lang="en-US" sz="1600" dirty="0">
                          <a:effectLst/>
                        </a:rPr>
                        <a:t>Tax-exempt status.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Shares public charity status with charity.</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Must establish separate tax exempt status as private foundation.</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690906">
                <a:tc>
                  <a:txBody>
                    <a:bodyPr/>
                    <a:lstStyle/>
                    <a:p>
                      <a:pPr marL="0" marR="0">
                        <a:lnSpc>
                          <a:spcPct val="107000"/>
                        </a:lnSpc>
                        <a:spcBef>
                          <a:spcPts val="0"/>
                        </a:spcBef>
                        <a:spcAft>
                          <a:spcPts val="900"/>
                        </a:spcAft>
                      </a:pPr>
                      <a:r>
                        <a:rPr lang="en-US" sz="1600" dirty="0">
                          <a:effectLst/>
                        </a:rPr>
                        <a:t>Charitable deduction for cash gifts.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50% of adjusted gross income in any one year.</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30% of adjusted gross income in any one year.</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746148">
                <a:tc>
                  <a:txBody>
                    <a:bodyPr/>
                    <a:lstStyle/>
                    <a:p>
                      <a:pPr marL="0" marR="0">
                        <a:lnSpc>
                          <a:spcPct val="107000"/>
                        </a:lnSpc>
                        <a:spcBef>
                          <a:spcPts val="0"/>
                        </a:spcBef>
                        <a:spcAft>
                          <a:spcPts val="900"/>
                        </a:spcAft>
                      </a:pPr>
                      <a:r>
                        <a:rPr lang="en-US" sz="1600" dirty="0">
                          <a:effectLst/>
                        </a:rPr>
                        <a:t>Charitable deduction for gifts of long-term capital gain property.</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Deduction for full fair market value, limited to 30% of adjusted gross income in any one year.</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Deduction for full fair market value of publicly traded stock and at cost basis for other LTCG assets,  limited to 20% of adjusted gross income in any one year.</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1397285">
                <a:tc>
                  <a:txBody>
                    <a:bodyPr/>
                    <a:lstStyle/>
                    <a:p>
                      <a:pPr marL="0" marR="0">
                        <a:lnSpc>
                          <a:spcPct val="107000"/>
                        </a:lnSpc>
                        <a:spcBef>
                          <a:spcPts val="0"/>
                        </a:spcBef>
                        <a:spcAft>
                          <a:spcPts val="900"/>
                        </a:spcAft>
                      </a:pPr>
                      <a:r>
                        <a:rPr lang="en-US" sz="1600" dirty="0">
                          <a:effectLst/>
                        </a:rPr>
                        <a:t>Donor control.</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Donor may be allowed to make recommendations as to investments and grants, but charity makes final decisions.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Donor retains complete control over investments and grant making, limited only by IRS requirements.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25</a:t>
            </a:fld>
            <a:endParaRPr kumimoji="0" lang="en-US" dirty="0"/>
          </a:p>
        </p:txBody>
      </p:sp>
    </p:spTree>
    <p:extLst>
      <p:ext uri="{BB962C8B-B14F-4D97-AF65-F5344CB8AC3E}">
        <p14:creationId xmlns:p14="http://schemas.microsoft.com/office/powerpoint/2010/main" val="4150503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Comparison:  Donor-Advised Fund – Private Foundation</a:t>
            </a:r>
            <a:endParaRPr lang="en-US" sz="3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9927343"/>
              </p:ext>
            </p:extLst>
          </p:nvPr>
        </p:nvGraphicFramePr>
        <p:xfrm>
          <a:off x="1466088" y="1417638"/>
          <a:ext cx="7274500" cy="4648164"/>
        </p:xfrm>
        <a:graphic>
          <a:graphicData uri="http://schemas.openxmlformats.org/drawingml/2006/table">
            <a:tbl>
              <a:tblPr firstRow="1" firstCol="1" bandRow="1">
                <a:tableStyleId>{5C22544A-7EE6-4342-B048-85BDC9FD1C3A}</a:tableStyleId>
              </a:tblPr>
              <a:tblGrid>
                <a:gridCol w="2327840">
                  <a:extLst>
                    <a:ext uri="{9D8B030D-6E8A-4147-A177-3AD203B41FA5}">
                      <a16:colId xmlns:a16="http://schemas.microsoft.com/office/drawing/2014/main" val="20000"/>
                    </a:ext>
                  </a:extLst>
                </a:gridCol>
                <a:gridCol w="2416399">
                  <a:extLst>
                    <a:ext uri="{9D8B030D-6E8A-4147-A177-3AD203B41FA5}">
                      <a16:colId xmlns:a16="http://schemas.microsoft.com/office/drawing/2014/main" val="20001"/>
                    </a:ext>
                  </a:extLst>
                </a:gridCol>
                <a:gridCol w="2530261">
                  <a:extLst>
                    <a:ext uri="{9D8B030D-6E8A-4147-A177-3AD203B41FA5}">
                      <a16:colId xmlns:a16="http://schemas.microsoft.com/office/drawing/2014/main" val="20002"/>
                    </a:ext>
                  </a:extLst>
                </a:gridCol>
              </a:tblGrid>
              <a:tr h="246666">
                <a:tc>
                  <a:txBody>
                    <a:bodyPr/>
                    <a:lstStyle/>
                    <a:p>
                      <a:pPr marL="0" marR="0">
                        <a:lnSpc>
                          <a:spcPct val="107000"/>
                        </a:lnSpc>
                        <a:spcBef>
                          <a:spcPts val="0"/>
                        </a:spcBef>
                        <a:spcAft>
                          <a:spcPts val="900"/>
                        </a:spcAft>
                      </a:pPr>
                      <a:r>
                        <a:rPr lang="en-US" sz="1600" dirty="0">
                          <a:effectLst/>
                        </a:rPr>
                        <a:t>Comparisons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Donor Advised Fund</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Private Foundation</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038708">
                <a:tc>
                  <a:txBody>
                    <a:bodyPr/>
                    <a:lstStyle/>
                    <a:p>
                      <a:pPr marL="0" marR="0">
                        <a:lnSpc>
                          <a:spcPct val="107000"/>
                        </a:lnSpc>
                        <a:spcBef>
                          <a:spcPts val="0"/>
                        </a:spcBef>
                        <a:spcAft>
                          <a:spcPts val="900"/>
                        </a:spcAft>
                      </a:pPr>
                      <a:r>
                        <a:rPr lang="en-US" sz="1600" dirty="0">
                          <a:effectLst/>
                        </a:rPr>
                        <a:t>Minimum payout requirements.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None, except by charity’s policy.</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Must pay out for charitable purposes at least 5% of asset value regardless of annual income.</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038708">
                <a:tc>
                  <a:txBody>
                    <a:bodyPr/>
                    <a:lstStyle/>
                    <a:p>
                      <a:pPr marL="0" marR="0">
                        <a:lnSpc>
                          <a:spcPct val="107000"/>
                        </a:lnSpc>
                        <a:spcBef>
                          <a:spcPts val="0"/>
                        </a:spcBef>
                        <a:spcAft>
                          <a:spcPts val="900"/>
                        </a:spcAft>
                      </a:pPr>
                      <a:r>
                        <a:rPr lang="en-US" sz="1600" dirty="0">
                          <a:effectLst/>
                        </a:rPr>
                        <a:t>Creating the foundation.</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Established by agreement with community foundation or other charity.</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Nonprofit corporation or trust organized as a private foundation.</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038708">
                <a:tc>
                  <a:txBody>
                    <a:bodyPr/>
                    <a:lstStyle/>
                    <a:p>
                      <a:pPr marL="0" marR="0">
                        <a:lnSpc>
                          <a:spcPct val="107000"/>
                        </a:lnSpc>
                        <a:spcBef>
                          <a:spcPts val="0"/>
                        </a:spcBef>
                        <a:spcAft>
                          <a:spcPts val="900"/>
                        </a:spcAft>
                      </a:pPr>
                      <a:r>
                        <a:rPr lang="en-US" sz="1600" dirty="0">
                          <a:effectLst/>
                        </a:rPr>
                        <a:t>Start-up costs.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No cost to donor.</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Requires substantial legal, accounting, and operational costs similar to corporate startup.</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774694">
                <a:tc>
                  <a:txBody>
                    <a:bodyPr/>
                    <a:lstStyle/>
                    <a:p>
                      <a:pPr marL="0" marR="0">
                        <a:lnSpc>
                          <a:spcPct val="107000"/>
                        </a:lnSpc>
                        <a:spcBef>
                          <a:spcPts val="0"/>
                        </a:spcBef>
                        <a:spcAft>
                          <a:spcPts val="900"/>
                        </a:spcAft>
                      </a:pPr>
                      <a:r>
                        <a:rPr lang="en-US" sz="1600" dirty="0">
                          <a:effectLst/>
                        </a:rPr>
                        <a:t>Practical minimum size.</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Depends upon charity’s policy, often $10,000 to $25,000.</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Substantial assets required, $1.0 million and up.</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510680">
                <a:tc>
                  <a:txBody>
                    <a:bodyPr/>
                    <a:lstStyle/>
                    <a:p>
                      <a:pPr marL="0" marR="0">
                        <a:lnSpc>
                          <a:spcPct val="107000"/>
                        </a:lnSpc>
                        <a:spcBef>
                          <a:spcPts val="0"/>
                        </a:spcBef>
                        <a:spcAft>
                          <a:spcPts val="900"/>
                        </a:spcAft>
                      </a:pPr>
                      <a:r>
                        <a:rPr lang="en-US" sz="1600" dirty="0">
                          <a:effectLst/>
                        </a:rPr>
                        <a:t>Administration and operations.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Provided by the charity.</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Must establish, acquire, and manage on its own.</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26</a:t>
            </a:fld>
            <a:endParaRPr kumimoji="0" lang="en-US" dirty="0"/>
          </a:p>
        </p:txBody>
      </p:sp>
    </p:spTree>
    <p:extLst>
      <p:ext uri="{BB962C8B-B14F-4D97-AF65-F5344CB8AC3E}">
        <p14:creationId xmlns:p14="http://schemas.microsoft.com/office/powerpoint/2010/main" val="14918488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Comparison:  Donor-Advised Fund – Private Foundation</a:t>
            </a:r>
            <a:endParaRPr lang="en-US" sz="3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27016453"/>
              </p:ext>
            </p:extLst>
          </p:nvPr>
        </p:nvGraphicFramePr>
        <p:xfrm>
          <a:off x="1546411" y="1471426"/>
          <a:ext cx="7100047" cy="4812285"/>
        </p:xfrm>
        <a:graphic>
          <a:graphicData uri="http://schemas.openxmlformats.org/drawingml/2006/table">
            <a:tbl>
              <a:tblPr firstRow="1" firstCol="1" bandRow="1">
                <a:tableStyleId>{5C22544A-7EE6-4342-B048-85BDC9FD1C3A}</a:tableStyleId>
              </a:tblPr>
              <a:tblGrid>
                <a:gridCol w="2272015">
                  <a:extLst>
                    <a:ext uri="{9D8B030D-6E8A-4147-A177-3AD203B41FA5}">
                      <a16:colId xmlns:a16="http://schemas.microsoft.com/office/drawing/2014/main" val="20000"/>
                    </a:ext>
                  </a:extLst>
                </a:gridCol>
                <a:gridCol w="2358450">
                  <a:extLst>
                    <a:ext uri="{9D8B030D-6E8A-4147-A177-3AD203B41FA5}">
                      <a16:colId xmlns:a16="http://schemas.microsoft.com/office/drawing/2014/main" val="20001"/>
                    </a:ext>
                  </a:extLst>
                </a:gridCol>
                <a:gridCol w="2469582">
                  <a:extLst>
                    <a:ext uri="{9D8B030D-6E8A-4147-A177-3AD203B41FA5}">
                      <a16:colId xmlns:a16="http://schemas.microsoft.com/office/drawing/2014/main" val="20002"/>
                    </a:ext>
                  </a:extLst>
                </a:gridCol>
              </a:tblGrid>
              <a:tr h="352989">
                <a:tc>
                  <a:txBody>
                    <a:bodyPr/>
                    <a:lstStyle/>
                    <a:p>
                      <a:pPr marL="0" marR="0">
                        <a:lnSpc>
                          <a:spcPct val="107000"/>
                        </a:lnSpc>
                        <a:spcBef>
                          <a:spcPts val="0"/>
                        </a:spcBef>
                        <a:spcAft>
                          <a:spcPts val="900"/>
                        </a:spcAft>
                      </a:pPr>
                      <a:r>
                        <a:rPr lang="en-US" sz="1600" dirty="0">
                          <a:effectLst/>
                        </a:rPr>
                        <a:t>Comparisons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Donor Advised Fund</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Private Foundation</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108618">
                <a:tc>
                  <a:txBody>
                    <a:bodyPr/>
                    <a:lstStyle/>
                    <a:p>
                      <a:pPr marL="0" marR="0">
                        <a:lnSpc>
                          <a:spcPct val="107000"/>
                        </a:lnSpc>
                        <a:spcBef>
                          <a:spcPts val="0"/>
                        </a:spcBef>
                        <a:spcAft>
                          <a:spcPts val="900"/>
                        </a:spcAft>
                      </a:pPr>
                      <a:r>
                        <a:rPr lang="en-US" sz="1600" dirty="0">
                          <a:effectLst/>
                        </a:rPr>
                        <a:t>Annual costs.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Minimal, usually set by charity on a break even basis.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Can be costly including administration, accounting, and audit.</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864247">
                <a:tc>
                  <a:txBody>
                    <a:bodyPr/>
                    <a:lstStyle/>
                    <a:p>
                      <a:pPr marL="0" marR="0">
                        <a:lnSpc>
                          <a:spcPct val="107000"/>
                        </a:lnSpc>
                        <a:spcBef>
                          <a:spcPts val="0"/>
                        </a:spcBef>
                        <a:spcAft>
                          <a:spcPts val="900"/>
                        </a:spcAft>
                      </a:pPr>
                      <a:r>
                        <a:rPr lang="en-US" sz="1600" dirty="0">
                          <a:effectLst/>
                        </a:rPr>
                        <a:t>Annual taxes.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None.</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Generally income tax exempt, but subject to excise tax of up to 2% of net investment gain including capital gains.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486431">
                <a:tc>
                  <a:txBody>
                    <a:bodyPr/>
                    <a:lstStyle/>
                    <a:p>
                      <a:pPr marL="0" marR="0">
                        <a:lnSpc>
                          <a:spcPct val="107000"/>
                        </a:lnSpc>
                        <a:spcBef>
                          <a:spcPts val="0"/>
                        </a:spcBef>
                        <a:spcAft>
                          <a:spcPts val="900"/>
                        </a:spcAft>
                      </a:pPr>
                      <a:r>
                        <a:rPr lang="en-US" sz="1600" dirty="0">
                          <a:effectLst/>
                        </a:rPr>
                        <a:t>Annual tax filings and returns.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None required, reported as part of the charity’s annual reporting.</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Separate tax and information return must be filed with required schedules.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27</a:t>
            </a:fld>
            <a:endParaRPr kumimoji="0" lang="en-US" dirty="0"/>
          </a:p>
        </p:txBody>
      </p:sp>
    </p:spTree>
    <p:extLst>
      <p:ext uri="{BB962C8B-B14F-4D97-AF65-F5344CB8AC3E}">
        <p14:creationId xmlns:p14="http://schemas.microsoft.com/office/powerpoint/2010/main" val="19659827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Comparison:  Donor-Advised Fund – Private Foundation</a:t>
            </a:r>
            <a:endParaRPr lang="en-US" sz="3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41496001"/>
              </p:ext>
            </p:extLst>
          </p:nvPr>
        </p:nvGraphicFramePr>
        <p:xfrm>
          <a:off x="1559859" y="1573307"/>
          <a:ext cx="7019365" cy="4040921"/>
        </p:xfrm>
        <a:graphic>
          <a:graphicData uri="http://schemas.openxmlformats.org/drawingml/2006/table">
            <a:tbl>
              <a:tblPr firstRow="1" firstCol="1" bandRow="1">
                <a:tableStyleId>{5C22544A-7EE6-4342-B048-85BDC9FD1C3A}</a:tableStyleId>
              </a:tblPr>
              <a:tblGrid>
                <a:gridCol w="2246197">
                  <a:extLst>
                    <a:ext uri="{9D8B030D-6E8A-4147-A177-3AD203B41FA5}">
                      <a16:colId xmlns:a16="http://schemas.microsoft.com/office/drawing/2014/main" val="20000"/>
                    </a:ext>
                  </a:extLst>
                </a:gridCol>
                <a:gridCol w="2331650">
                  <a:extLst>
                    <a:ext uri="{9D8B030D-6E8A-4147-A177-3AD203B41FA5}">
                      <a16:colId xmlns:a16="http://schemas.microsoft.com/office/drawing/2014/main" val="20001"/>
                    </a:ext>
                  </a:extLst>
                </a:gridCol>
                <a:gridCol w="2441518">
                  <a:extLst>
                    <a:ext uri="{9D8B030D-6E8A-4147-A177-3AD203B41FA5}">
                      <a16:colId xmlns:a16="http://schemas.microsoft.com/office/drawing/2014/main" val="20002"/>
                    </a:ext>
                  </a:extLst>
                </a:gridCol>
              </a:tblGrid>
              <a:tr h="432108">
                <a:tc>
                  <a:txBody>
                    <a:bodyPr/>
                    <a:lstStyle/>
                    <a:p>
                      <a:pPr marL="0" marR="0">
                        <a:lnSpc>
                          <a:spcPct val="107000"/>
                        </a:lnSpc>
                        <a:spcBef>
                          <a:spcPts val="0"/>
                        </a:spcBef>
                        <a:spcAft>
                          <a:spcPts val="900"/>
                        </a:spcAft>
                      </a:pPr>
                      <a:r>
                        <a:rPr lang="en-US" sz="1600" dirty="0">
                          <a:effectLst/>
                        </a:rPr>
                        <a:t>Comparisons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Donor Advised Fund</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Private Foundation</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357104">
                <a:tc>
                  <a:txBody>
                    <a:bodyPr/>
                    <a:lstStyle/>
                    <a:p>
                      <a:pPr marL="0" marR="0">
                        <a:lnSpc>
                          <a:spcPct val="107000"/>
                        </a:lnSpc>
                        <a:spcBef>
                          <a:spcPts val="0"/>
                        </a:spcBef>
                        <a:spcAft>
                          <a:spcPts val="900"/>
                        </a:spcAft>
                      </a:pPr>
                      <a:r>
                        <a:rPr lang="en-US" sz="1600" dirty="0">
                          <a:effectLst/>
                        </a:rPr>
                        <a:t>Investments.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Provided by the charity, sometimes with donor’s advice.</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Must establish, research, and manage own investment vehicles.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357104">
                <a:tc>
                  <a:txBody>
                    <a:bodyPr/>
                    <a:lstStyle/>
                    <a:p>
                      <a:pPr marL="0" marR="0">
                        <a:lnSpc>
                          <a:spcPct val="107000"/>
                        </a:lnSpc>
                        <a:spcBef>
                          <a:spcPts val="0"/>
                        </a:spcBef>
                        <a:spcAft>
                          <a:spcPts val="900"/>
                        </a:spcAft>
                      </a:pPr>
                      <a:r>
                        <a:rPr lang="en-US" sz="1600" dirty="0">
                          <a:effectLst/>
                        </a:rPr>
                        <a:t>Fiduciary responsibility.</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Charity fulfills fiduciary responsibilities.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900"/>
                        </a:spcAft>
                      </a:pPr>
                      <a:r>
                        <a:rPr lang="en-US" sz="1600" dirty="0">
                          <a:effectLst/>
                        </a:rPr>
                        <a:t>Private foundation board has full fiduciary responsibility.</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894605">
                <a:tc>
                  <a:txBody>
                    <a:bodyPr/>
                    <a:lstStyle/>
                    <a:p>
                      <a:pPr marL="0" marR="0">
                        <a:lnSpc>
                          <a:spcPct val="107000"/>
                        </a:lnSpc>
                        <a:spcBef>
                          <a:spcPts val="0"/>
                        </a:spcBef>
                        <a:spcAft>
                          <a:spcPts val="600"/>
                        </a:spcAft>
                      </a:pPr>
                      <a:r>
                        <a:rPr lang="en-US" sz="1600" dirty="0">
                          <a:effectLst/>
                        </a:rPr>
                        <a:t>Liability and risk.</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600"/>
                        </a:spcAft>
                      </a:pPr>
                      <a:r>
                        <a:rPr lang="en-US" sz="1600" dirty="0">
                          <a:effectLst/>
                        </a:rPr>
                        <a:t>Charity covers liability and risk.</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600"/>
                        </a:spcAft>
                      </a:pPr>
                      <a:r>
                        <a:rPr lang="en-US" sz="1600" dirty="0">
                          <a:effectLst/>
                        </a:rPr>
                        <a:t>Must be covered by the foundation.</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28</a:t>
            </a:fld>
            <a:endParaRPr kumimoji="0" lang="en-US" dirty="0"/>
          </a:p>
        </p:txBody>
      </p:sp>
    </p:spTree>
    <p:extLst>
      <p:ext uri="{BB962C8B-B14F-4D97-AF65-F5344CB8AC3E}">
        <p14:creationId xmlns:p14="http://schemas.microsoft.com/office/powerpoint/2010/main" val="26050595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56927" y="414338"/>
            <a:ext cx="7623921" cy="5891212"/>
          </a:xfrm>
        </p:spPr>
      </p:pic>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29</a:t>
            </a:fld>
            <a:endParaRPr kumimoji="0" lang="en-US" dirty="0"/>
          </a:p>
        </p:txBody>
      </p:sp>
    </p:spTree>
    <p:extLst>
      <p:ext uri="{BB962C8B-B14F-4D97-AF65-F5344CB8AC3E}">
        <p14:creationId xmlns:p14="http://schemas.microsoft.com/office/powerpoint/2010/main" val="1213893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What Is a Private Family Foundation?</a:t>
            </a:r>
          </a:p>
        </p:txBody>
      </p:sp>
      <p:sp>
        <p:nvSpPr>
          <p:cNvPr id="3" name="Content Placeholder 2"/>
          <p:cNvSpPr>
            <a:spLocks noGrp="1"/>
          </p:cNvSpPr>
          <p:nvPr>
            <p:ph idx="1"/>
          </p:nvPr>
        </p:nvSpPr>
        <p:spPr>
          <a:xfrm>
            <a:off x="1435608" y="1555376"/>
            <a:ext cx="7498080" cy="4800600"/>
          </a:xfrm>
        </p:spPr>
        <p:txBody>
          <a:bodyPr/>
          <a:lstStyle/>
          <a:p>
            <a:r>
              <a:rPr lang="en-US" sz="3600" dirty="0"/>
              <a:t>Formed by a person, a couple or a family</a:t>
            </a:r>
          </a:p>
          <a:p>
            <a:r>
              <a:rPr lang="en-US" sz="3600" dirty="0"/>
              <a:t>Separate legal entity in corporate or trust form</a:t>
            </a:r>
          </a:p>
          <a:p>
            <a:r>
              <a:rPr lang="en-US" sz="3600" dirty="0"/>
              <a:t>Organized and operated exclusively for charitable, literary or educational purposes</a:t>
            </a:r>
          </a:p>
          <a:p>
            <a:r>
              <a:rPr lang="en-US" sz="3600" dirty="0"/>
              <a:t>Makes grants to other charities</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3</a:t>
            </a:fld>
            <a:endParaRPr kumimoji="0" lang="en-US" dirty="0"/>
          </a:p>
        </p:txBody>
      </p:sp>
    </p:spTree>
    <p:extLst>
      <p:ext uri="{BB962C8B-B14F-4D97-AF65-F5344CB8AC3E}">
        <p14:creationId xmlns:p14="http://schemas.microsoft.com/office/powerpoint/2010/main" val="20611996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Other Community Foundation Vehicles</a:t>
            </a:r>
          </a:p>
        </p:txBody>
      </p:sp>
      <p:sp>
        <p:nvSpPr>
          <p:cNvPr id="3" name="Content Placeholder 2"/>
          <p:cNvSpPr>
            <a:spLocks noGrp="1"/>
          </p:cNvSpPr>
          <p:nvPr>
            <p:ph idx="1"/>
          </p:nvPr>
        </p:nvSpPr>
        <p:spPr>
          <a:xfrm>
            <a:off x="1435608" y="1762136"/>
            <a:ext cx="7498080" cy="4800600"/>
          </a:xfrm>
        </p:spPr>
        <p:txBody>
          <a:bodyPr>
            <a:normAutofit fontScale="70000" lnSpcReduction="20000"/>
          </a:bodyPr>
          <a:lstStyle/>
          <a:p>
            <a:r>
              <a:rPr lang="en-US" sz="3600" dirty="0"/>
              <a:t>Field of Interest Fund</a:t>
            </a:r>
          </a:p>
          <a:p>
            <a:pPr lvl="1"/>
            <a:r>
              <a:rPr lang="en-US" sz="3100" dirty="0"/>
              <a:t>Donor indicates specific areas of interest</a:t>
            </a:r>
          </a:p>
          <a:p>
            <a:pPr lvl="1"/>
            <a:r>
              <a:rPr lang="en-US" sz="3100" dirty="0"/>
              <a:t>Fund makes grants to mission-aligned public charity grantees</a:t>
            </a:r>
          </a:p>
          <a:p>
            <a:r>
              <a:rPr lang="en-US" sz="3500" dirty="0"/>
              <a:t>DAF as corporate “foundation”</a:t>
            </a:r>
          </a:p>
          <a:p>
            <a:pPr lvl="1"/>
            <a:r>
              <a:rPr lang="en-US" sz="3300" dirty="0"/>
              <a:t>Established by corporation</a:t>
            </a:r>
          </a:p>
          <a:p>
            <a:pPr lvl="1"/>
            <a:r>
              <a:rPr lang="en-US" sz="3300" dirty="0"/>
              <a:t>Grants made in corporate name</a:t>
            </a:r>
          </a:p>
          <a:p>
            <a:r>
              <a:rPr lang="en-US" sz="3600" dirty="0"/>
              <a:t>Restricted Fund</a:t>
            </a:r>
          </a:p>
          <a:p>
            <a:pPr lvl="1"/>
            <a:r>
              <a:rPr lang="en-US" sz="3100" dirty="0"/>
              <a:t>Donors can support specific organizations through regular grants</a:t>
            </a:r>
          </a:p>
          <a:p>
            <a:r>
              <a:rPr lang="en-US" sz="3600" dirty="0"/>
              <a:t>Scholarship Funds</a:t>
            </a:r>
          </a:p>
          <a:p>
            <a:pPr lvl="1"/>
            <a:r>
              <a:rPr lang="en-US" sz="3100" dirty="0"/>
              <a:t>Donor can support students of any age, background or education level by selecting from different fund options</a:t>
            </a:r>
          </a:p>
          <a:p>
            <a:pPr lvl="1"/>
            <a:endParaRPr lang="en-US" dirty="0"/>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30</a:t>
            </a:fld>
            <a:endParaRPr kumimoji="0" lang="en-US" dirty="0"/>
          </a:p>
        </p:txBody>
      </p:sp>
    </p:spTree>
    <p:extLst>
      <p:ext uri="{BB962C8B-B14F-4D97-AF65-F5344CB8AC3E}">
        <p14:creationId xmlns:p14="http://schemas.microsoft.com/office/powerpoint/2010/main" val="3826094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7320" y="1914530"/>
            <a:ext cx="7498080" cy="2157412"/>
          </a:xfrm>
        </p:spPr>
        <p:txBody>
          <a:bodyPr>
            <a:normAutofit fontScale="90000"/>
          </a:bodyPr>
          <a:lstStyle/>
          <a:p>
            <a:pPr algn="ctr"/>
            <a:r>
              <a:rPr lang="en-US" sz="4000" b="1" dirty="0"/>
              <a:t>SYNERGIES – </a:t>
            </a:r>
            <a:br>
              <a:rPr lang="en-US" sz="4000" b="1" dirty="0"/>
            </a:br>
            <a:br>
              <a:rPr lang="en-US" sz="4000" b="1" dirty="0"/>
            </a:br>
            <a:r>
              <a:rPr lang="en-US" sz="4000" b="1" dirty="0"/>
              <a:t>LET’S SOLVE SOME PROBLEMS</a:t>
            </a:r>
            <a:endParaRPr lang="en-US" b="1" dirty="0"/>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31</a:t>
            </a:fld>
            <a:endParaRPr kumimoji="0" lang="en-US" dirty="0"/>
          </a:p>
        </p:txBody>
      </p:sp>
    </p:spTree>
    <p:extLst>
      <p:ext uri="{BB962C8B-B14F-4D97-AF65-F5344CB8AC3E}">
        <p14:creationId xmlns:p14="http://schemas.microsoft.com/office/powerpoint/2010/main" val="2468816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60350"/>
            <a:ext cx="7498080" cy="1143000"/>
          </a:xfrm>
        </p:spPr>
        <p:txBody>
          <a:bodyPr>
            <a:noAutofit/>
          </a:bodyPr>
          <a:lstStyle/>
          <a:p>
            <a:r>
              <a:rPr lang="en-US" b="1" dirty="0"/>
              <a:t>Case Study #1:  5% Payout</a:t>
            </a:r>
          </a:p>
        </p:txBody>
      </p:sp>
      <p:sp>
        <p:nvSpPr>
          <p:cNvPr id="3" name="Content Placeholder 2"/>
          <p:cNvSpPr>
            <a:spLocks noGrp="1"/>
          </p:cNvSpPr>
          <p:nvPr>
            <p:ph idx="1"/>
          </p:nvPr>
        </p:nvSpPr>
        <p:spPr>
          <a:xfrm>
            <a:off x="1421320" y="1462087"/>
            <a:ext cx="7498080" cy="4895847"/>
          </a:xfrm>
        </p:spPr>
        <p:txBody>
          <a:bodyPr>
            <a:noAutofit/>
          </a:bodyPr>
          <a:lstStyle/>
          <a:p>
            <a:pPr marL="82296" indent="0">
              <a:buNone/>
            </a:pPr>
            <a:r>
              <a:rPr lang="en-US" sz="2400" u="sng" dirty="0"/>
              <a:t>Facts</a:t>
            </a:r>
            <a:r>
              <a:rPr lang="en-US" sz="2400" dirty="0"/>
              <a:t>:</a:t>
            </a:r>
            <a:endParaRPr lang="en-US" sz="2400" u="sng" dirty="0"/>
          </a:p>
          <a:p>
            <a:pPr marL="82296" indent="0">
              <a:buNone/>
            </a:pPr>
            <a:r>
              <a:rPr lang="en-US" sz="2400" dirty="0"/>
              <a:t>Private foundation may not meet its 5% payout requirement</a:t>
            </a:r>
          </a:p>
          <a:p>
            <a:pPr marL="82296" indent="0">
              <a:buNone/>
            </a:pPr>
            <a:r>
              <a:rPr lang="en-US" sz="2400" u="sng" dirty="0"/>
              <a:t>Why</a:t>
            </a:r>
            <a:r>
              <a:rPr lang="en-US" sz="2400" dirty="0"/>
              <a:t>?</a:t>
            </a:r>
          </a:p>
          <a:p>
            <a:r>
              <a:rPr lang="en-US" sz="2400" dirty="0"/>
              <a:t>Time got away from them</a:t>
            </a:r>
          </a:p>
          <a:p>
            <a:r>
              <a:rPr lang="en-US" sz="2400" dirty="0"/>
              <a:t>Private foundation investments earned more than expected, so the 5% is a lot more than projected</a:t>
            </a:r>
          </a:p>
          <a:p>
            <a:r>
              <a:rPr lang="en-US" sz="2400" dirty="0"/>
              <a:t>Private foundation made big challenge grant to public charity.  Late in the year, public charity notifies private foundation it can’t meet the challenge requirements</a:t>
            </a:r>
          </a:p>
          <a:p>
            <a:endParaRPr lang="en-US" sz="2400" dirty="0"/>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32</a:t>
            </a:fld>
            <a:endParaRPr kumimoji="0" lang="en-US" dirty="0"/>
          </a:p>
        </p:txBody>
      </p:sp>
    </p:spTree>
    <p:extLst>
      <p:ext uri="{BB962C8B-B14F-4D97-AF65-F5344CB8AC3E}">
        <p14:creationId xmlns:p14="http://schemas.microsoft.com/office/powerpoint/2010/main" val="34774308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Case Study #1:  5% Payout</a:t>
            </a:r>
            <a:endParaRPr lang="en-US" dirty="0"/>
          </a:p>
        </p:txBody>
      </p:sp>
      <p:sp>
        <p:nvSpPr>
          <p:cNvPr id="3" name="Content Placeholder 2"/>
          <p:cNvSpPr>
            <a:spLocks noGrp="1"/>
          </p:cNvSpPr>
          <p:nvPr>
            <p:ph idx="1"/>
          </p:nvPr>
        </p:nvSpPr>
        <p:spPr>
          <a:xfrm>
            <a:off x="1435608" y="1504938"/>
            <a:ext cx="7498080" cy="4800600"/>
          </a:xfrm>
        </p:spPr>
        <p:txBody>
          <a:bodyPr>
            <a:normAutofit/>
          </a:bodyPr>
          <a:lstStyle/>
          <a:p>
            <a:pPr marL="82296" indent="0">
              <a:buNone/>
            </a:pPr>
            <a:r>
              <a:rPr lang="en-US" sz="3600" u="sng" dirty="0"/>
              <a:t>Solution</a:t>
            </a:r>
            <a:r>
              <a:rPr lang="en-US" sz="3600" dirty="0"/>
              <a:t>:</a:t>
            </a:r>
            <a:endParaRPr lang="en-US" sz="3600" u="sng" dirty="0"/>
          </a:p>
          <a:p>
            <a:r>
              <a:rPr lang="en-US" sz="3600" dirty="0"/>
              <a:t>Grant the 5% to a donor advised fund established by the foundation’s founders or directors</a:t>
            </a:r>
          </a:p>
          <a:p>
            <a:r>
              <a:rPr lang="en-US" sz="3600" dirty="0"/>
              <a:t>Allows flexible grant payout management</a:t>
            </a:r>
          </a:p>
          <a:p>
            <a:r>
              <a:rPr lang="en-US" sz="3600" dirty="0"/>
              <a:t>Avoids 30% penalty for failure to distribute 5%</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33</a:t>
            </a:fld>
            <a:endParaRPr kumimoji="0" lang="en-US" dirty="0"/>
          </a:p>
        </p:txBody>
      </p:sp>
    </p:spTree>
    <p:extLst>
      <p:ext uri="{BB962C8B-B14F-4D97-AF65-F5344CB8AC3E}">
        <p14:creationId xmlns:p14="http://schemas.microsoft.com/office/powerpoint/2010/main" val="102697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Case Study #2:  Integrating Family Board Members</a:t>
            </a:r>
          </a:p>
        </p:txBody>
      </p:sp>
      <p:sp>
        <p:nvSpPr>
          <p:cNvPr id="3" name="Content Placeholder 2"/>
          <p:cNvSpPr>
            <a:spLocks noGrp="1"/>
          </p:cNvSpPr>
          <p:nvPr>
            <p:ph idx="1"/>
          </p:nvPr>
        </p:nvSpPr>
        <p:spPr>
          <a:xfrm>
            <a:off x="1435608" y="1843086"/>
            <a:ext cx="7498080" cy="4376737"/>
          </a:xfrm>
        </p:spPr>
        <p:txBody>
          <a:bodyPr>
            <a:normAutofit fontScale="92500" lnSpcReduction="10000"/>
          </a:bodyPr>
          <a:lstStyle/>
          <a:p>
            <a:pPr marL="82296" indent="0">
              <a:buNone/>
            </a:pPr>
            <a:r>
              <a:rPr lang="en-US" sz="3600" u="sng" dirty="0"/>
              <a:t>Facts</a:t>
            </a:r>
            <a:r>
              <a:rPr lang="en-US" sz="3600" dirty="0"/>
              <a:t>:</a:t>
            </a:r>
          </a:p>
          <a:p>
            <a:r>
              <a:rPr lang="en-US" sz="3600" dirty="0"/>
              <a:t>Long-term private foundation</a:t>
            </a:r>
          </a:p>
          <a:p>
            <a:r>
              <a:rPr lang="en-US" sz="3600" dirty="0"/>
              <a:t>When family members reach a certain age, they automatically become members of the board</a:t>
            </a:r>
          </a:p>
          <a:p>
            <a:r>
              <a:rPr lang="en-US" sz="3600" dirty="0"/>
              <a:t>New board members feel disenfranchised</a:t>
            </a:r>
          </a:p>
          <a:p>
            <a:r>
              <a:rPr lang="en-US" sz="3600" dirty="0"/>
              <a:t>Inability to approve grants by year-end</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34</a:t>
            </a:fld>
            <a:endParaRPr kumimoji="0" lang="en-US" dirty="0"/>
          </a:p>
        </p:txBody>
      </p:sp>
    </p:spTree>
    <p:extLst>
      <p:ext uri="{BB962C8B-B14F-4D97-AF65-F5344CB8AC3E}">
        <p14:creationId xmlns:p14="http://schemas.microsoft.com/office/powerpoint/2010/main" val="35194284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Case Study #2:  Integrating Family Board Members</a:t>
            </a:r>
            <a:endParaRPr lang="en-US" dirty="0"/>
          </a:p>
        </p:txBody>
      </p:sp>
      <p:sp>
        <p:nvSpPr>
          <p:cNvPr id="3" name="Content Placeholder 2"/>
          <p:cNvSpPr>
            <a:spLocks noGrp="1"/>
          </p:cNvSpPr>
          <p:nvPr>
            <p:ph idx="1"/>
          </p:nvPr>
        </p:nvSpPr>
        <p:spPr>
          <a:xfrm>
            <a:off x="1435608" y="2090752"/>
            <a:ext cx="7498080" cy="4800600"/>
          </a:xfrm>
        </p:spPr>
        <p:txBody>
          <a:bodyPr/>
          <a:lstStyle/>
          <a:p>
            <a:pPr marL="82296" indent="0">
              <a:buNone/>
            </a:pPr>
            <a:r>
              <a:rPr lang="en-US" sz="3600" u="sng" dirty="0"/>
              <a:t>Solution</a:t>
            </a:r>
            <a:r>
              <a:rPr lang="en-US" sz="3600" dirty="0"/>
              <a:t>:</a:t>
            </a:r>
            <a:endParaRPr lang="en-US" sz="3600" u="sng" dirty="0"/>
          </a:p>
          <a:p>
            <a:r>
              <a:rPr lang="en-US" sz="3600" dirty="0"/>
              <a:t>Foundation sets up a DAF</a:t>
            </a:r>
          </a:p>
          <a:p>
            <a:r>
              <a:rPr lang="en-US" sz="3600" dirty="0"/>
              <a:t>Foundation makes 5% payout to DAF</a:t>
            </a:r>
          </a:p>
          <a:p>
            <a:r>
              <a:rPr lang="en-US" sz="3600" dirty="0"/>
              <a:t>Each board member advises on grants from a portion of the DAF</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35</a:t>
            </a:fld>
            <a:endParaRPr kumimoji="0" lang="en-US" dirty="0"/>
          </a:p>
        </p:txBody>
      </p:sp>
    </p:spTree>
    <p:extLst>
      <p:ext uri="{BB962C8B-B14F-4D97-AF65-F5344CB8AC3E}">
        <p14:creationId xmlns:p14="http://schemas.microsoft.com/office/powerpoint/2010/main" val="40870457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46062"/>
            <a:ext cx="7498080" cy="1143000"/>
          </a:xfrm>
        </p:spPr>
        <p:txBody>
          <a:bodyPr>
            <a:noAutofit/>
          </a:bodyPr>
          <a:lstStyle/>
          <a:p>
            <a:r>
              <a:rPr lang="en-US" b="1" dirty="0"/>
              <a:t>Case Study #2:  Integrating Family Board Members</a:t>
            </a:r>
            <a:endParaRPr lang="en-US" dirty="0"/>
          </a:p>
        </p:txBody>
      </p:sp>
      <p:sp>
        <p:nvSpPr>
          <p:cNvPr id="3" name="Content Placeholder 2"/>
          <p:cNvSpPr>
            <a:spLocks noGrp="1"/>
          </p:cNvSpPr>
          <p:nvPr>
            <p:ph idx="1"/>
          </p:nvPr>
        </p:nvSpPr>
        <p:spPr>
          <a:xfrm>
            <a:off x="1435608" y="1747843"/>
            <a:ext cx="7498080" cy="4038598"/>
          </a:xfrm>
        </p:spPr>
        <p:txBody>
          <a:bodyPr>
            <a:noAutofit/>
          </a:bodyPr>
          <a:lstStyle/>
          <a:p>
            <a:pPr marL="82296" indent="0">
              <a:buNone/>
            </a:pPr>
            <a:r>
              <a:rPr lang="en-US" sz="3600" u="sng" dirty="0"/>
              <a:t>Result</a:t>
            </a:r>
            <a:r>
              <a:rPr lang="en-US" sz="3600" dirty="0"/>
              <a:t>:</a:t>
            </a:r>
          </a:p>
          <a:p>
            <a:r>
              <a:rPr lang="en-US" sz="3600" dirty="0"/>
              <a:t>Avoids 30% excise tax for failure to distribute</a:t>
            </a:r>
          </a:p>
          <a:p>
            <a:r>
              <a:rPr lang="en-US" sz="3600" dirty="0"/>
              <a:t>Overcomes the feelings of disenfranchisement</a:t>
            </a:r>
          </a:p>
          <a:p>
            <a:r>
              <a:rPr lang="en-US" sz="3600" dirty="0"/>
              <a:t>Provides research and other programmatic support</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36</a:t>
            </a:fld>
            <a:endParaRPr kumimoji="0" lang="en-US" dirty="0"/>
          </a:p>
        </p:txBody>
      </p:sp>
    </p:spTree>
    <p:extLst>
      <p:ext uri="{BB962C8B-B14F-4D97-AF65-F5344CB8AC3E}">
        <p14:creationId xmlns:p14="http://schemas.microsoft.com/office/powerpoint/2010/main" val="39848910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1304" y="260350"/>
            <a:ext cx="7498080" cy="1143000"/>
          </a:xfrm>
        </p:spPr>
        <p:txBody>
          <a:bodyPr/>
          <a:lstStyle/>
          <a:p>
            <a:r>
              <a:rPr lang="en-US" b="1" dirty="0"/>
              <a:t>Case Study #2:  Structure</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37</a:t>
            </a:fld>
            <a:endParaRPr kumimoji="0" lang="en-US" dirty="0"/>
          </a:p>
        </p:txBody>
      </p:sp>
      <p:sp>
        <p:nvSpPr>
          <p:cNvPr id="14" name="Content Placeholder 2"/>
          <p:cNvSpPr txBox="1">
            <a:spLocks/>
          </p:cNvSpPr>
          <p:nvPr/>
        </p:nvSpPr>
        <p:spPr>
          <a:xfrm>
            <a:off x="0" y="1926431"/>
            <a:ext cx="7498080" cy="4800600"/>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Font typeface="Wingdings 2"/>
              <a:buNone/>
            </a:pPr>
            <a:endParaRPr lang="en-US" dirty="0"/>
          </a:p>
        </p:txBody>
      </p:sp>
      <p:sp>
        <p:nvSpPr>
          <p:cNvPr id="16" name="Content Placeholder 2"/>
          <p:cNvSpPr txBox="1">
            <a:spLocks/>
          </p:cNvSpPr>
          <p:nvPr/>
        </p:nvSpPr>
        <p:spPr>
          <a:xfrm>
            <a:off x="1190440" y="3479017"/>
            <a:ext cx="7498080" cy="4800600"/>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Font typeface="Wingdings 2"/>
              <a:buNone/>
            </a:pPr>
            <a:endParaRPr lang="en-US" dirty="0"/>
          </a:p>
        </p:txBody>
      </p:sp>
      <p:sp>
        <p:nvSpPr>
          <p:cNvPr id="18" name="Content Placeholder 2"/>
          <p:cNvSpPr txBox="1">
            <a:spLocks/>
          </p:cNvSpPr>
          <p:nvPr/>
        </p:nvSpPr>
        <p:spPr>
          <a:xfrm>
            <a:off x="3196974" y="2217740"/>
            <a:ext cx="7498080" cy="4800600"/>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Font typeface="Wingdings 2"/>
              <a:buNone/>
            </a:pPr>
            <a:endParaRPr lang="en-US" dirty="0"/>
          </a:p>
        </p:txBody>
      </p:sp>
      <p:sp>
        <p:nvSpPr>
          <p:cNvPr id="20" name="Content Placeholder 2"/>
          <p:cNvSpPr txBox="1">
            <a:spLocks/>
          </p:cNvSpPr>
          <p:nvPr/>
        </p:nvSpPr>
        <p:spPr>
          <a:xfrm>
            <a:off x="4868611" y="1689891"/>
            <a:ext cx="7498080" cy="4800600"/>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Font typeface="Wingdings 2"/>
              <a:buNone/>
            </a:pPr>
            <a:endParaRPr lang="en-US" dirty="0"/>
          </a:p>
        </p:txBody>
      </p:sp>
      <p:grpSp>
        <p:nvGrpSpPr>
          <p:cNvPr id="22" name="Group 21"/>
          <p:cNvGrpSpPr/>
          <p:nvPr/>
        </p:nvGrpSpPr>
        <p:grpSpPr>
          <a:xfrm>
            <a:off x="2806375" y="1771652"/>
            <a:ext cx="4475130" cy="4147365"/>
            <a:chOff x="2949229" y="1828804"/>
            <a:chExt cx="4475130" cy="4147365"/>
          </a:xfrm>
        </p:grpSpPr>
        <p:sp>
          <p:nvSpPr>
            <p:cNvPr id="7" name="Oval 6"/>
            <p:cNvSpPr/>
            <p:nvPr/>
          </p:nvSpPr>
          <p:spPr>
            <a:xfrm>
              <a:off x="4186239" y="3057539"/>
              <a:ext cx="2028825" cy="1657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764171" y="1828804"/>
              <a:ext cx="1014412" cy="8429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6409947" y="2509457"/>
              <a:ext cx="1014412" cy="8429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3047669" y="2490399"/>
              <a:ext cx="1014412" cy="8429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2949229" y="4464466"/>
              <a:ext cx="1014412" cy="8429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nvSpPr>
          <p:spPr>
            <a:xfrm>
              <a:off x="4750078" y="5133206"/>
              <a:ext cx="1014412" cy="8429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6409947" y="4464465"/>
              <a:ext cx="1014412" cy="8429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TextBox 22"/>
          <p:cNvSpPr txBox="1"/>
          <p:nvPr/>
        </p:nvSpPr>
        <p:spPr>
          <a:xfrm>
            <a:off x="3047667" y="2650731"/>
            <a:ext cx="701662" cy="369332"/>
          </a:xfrm>
          <a:prstGeom prst="rect">
            <a:avLst/>
          </a:prstGeom>
          <a:noFill/>
        </p:spPr>
        <p:txBody>
          <a:bodyPr wrap="square" rtlCol="0">
            <a:spAutoFit/>
          </a:bodyPr>
          <a:lstStyle/>
          <a:p>
            <a:pPr algn="ctr"/>
            <a:r>
              <a:rPr lang="en-US" sz="900" dirty="0">
                <a:solidFill>
                  <a:schemeClr val="bg1"/>
                </a:solidFill>
              </a:rPr>
              <a:t>Individual Allocation</a:t>
            </a:r>
          </a:p>
        </p:txBody>
      </p:sp>
      <p:sp>
        <p:nvSpPr>
          <p:cNvPr id="24" name="TextBox 23"/>
          <p:cNvSpPr txBox="1"/>
          <p:nvPr/>
        </p:nvSpPr>
        <p:spPr>
          <a:xfrm>
            <a:off x="4777674" y="2008467"/>
            <a:ext cx="701662" cy="369332"/>
          </a:xfrm>
          <a:prstGeom prst="rect">
            <a:avLst/>
          </a:prstGeom>
          <a:noFill/>
        </p:spPr>
        <p:txBody>
          <a:bodyPr wrap="square" rtlCol="0">
            <a:spAutoFit/>
          </a:bodyPr>
          <a:lstStyle/>
          <a:p>
            <a:pPr algn="ctr"/>
            <a:r>
              <a:rPr lang="en-US" sz="900" dirty="0">
                <a:solidFill>
                  <a:schemeClr val="bg1"/>
                </a:solidFill>
              </a:rPr>
              <a:t>Individual Allocation</a:t>
            </a:r>
          </a:p>
        </p:txBody>
      </p:sp>
      <p:sp>
        <p:nvSpPr>
          <p:cNvPr id="25" name="TextBox 24"/>
          <p:cNvSpPr txBox="1"/>
          <p:nvPr/>
        </p:nvSpPr>
        <p:spPr>
          <a:xfrm>
            <a:off x="6447812" y="2678915"/>
            <a:ext cx="701662" cy="369332"/>
          </a:xfrm>
          <a:prstGeom prst="rect">
            <a:avLst/>
          </a:prstGeom>
          <a:noFill/>
        </p:spPr>
        <p:txBody>
          <a:bodyPr wrap="square" rtlCol="0">
            <a:spAutoFit/>
          </a:bodyPr>
          <a:lstStyle/>
          <a:p>
            <a:pPr algn="ctr"/>
            <a:r>
              <a:rPr lang="en-US" sz="900" dirty="0">
                <a:solidFill>
                  <a:schemeClr val="bg1"/>
                </a:solidFill>
              </a:rPr>
              <a:t>Individual Allocation</a:t>
            </a:r>
          </a:p>
        </p:txBody>
      </p:sp>
      <p:sp>
        <p:nvSpPr>
          <p:cNvPr id="26" name="TextBox 25"/>
          <p:cNvSpPr txBox="1"/>
          <p:nvPr/>
        </p:nvSpPr>
        <p:spPr>
          <a:xfrm>
            <a:off x="6434305" y="4643697"/>
            <a:ext cx="701662" cy="369332"/>
          </a:xfrm>
          <a:prstGeom prst="rect">
            <a:avLst/>
          </a:prstGeom>
          <a:noFill/>
        </p:spPr>
        <p:txBody>
          <a:bodyPr wrap="square" rtlCol="0">
            <a:spAutoFit/>
          </a:bodyPr>
          <a:lstStyle/>
          <a:p>
            <a:pPr algn="ctr"/>
            <a:r>
              <a:rPr lang="en-US" sz="900" dirty="0">
                <a:solidFill>
                  <a:schemeClr val="bg1"/>
                </a:solidFill>
              </a:rPr>
              <a:t>Individual Allocation</a:t>
            </a:r>
          </a:p>
        </p:txBody>
      </p:sp>
      <p:sp>
        <p:nvSpPr>
          <p:cNvPr id="27" name="TextBox 26"/>
          <p:cNvSpPr txBox="1"/>
          <p:nvPr/>
        </p:nvSpPr>
        <p:spPr>
          <a:xfrm>
            <a:off x="4763386" y="5305580"/>
            <a:ext cx="701662" cy="369332"/>
          </a:xfrm>
          <a:prstGeom prst="rect">
            <a:avLst/>
          </a:prstGeom>
          <a:noFill/>
        </p:spPr>
        <p:txBody>
          <a:bodyPr wrap="square" rtlCol="0">
            <a:spAutoFit/>
          </a:bodyPr>
          <a:lstStyle/>
          <a:p>
            <a:pPr algn="ctr"/>
            <a:r>
              <a:rPr lang="en-US" sz="900" dirty="0">
                <a:solidFill>
                  <a:schemeClr val="bg1"/>
                </a:solidFill>
              </a:rPr>
              <a:t>Individual Allocation</a:t>
            </a:r>
          </a:p>
        </p:txBody>
      </p:sp>
      <p:sp>
        <p:nvSpPr>
          <p:cNvPr id="28" name="TextBox 27"/>
          <p:cNvSpPr txBox="1"/>
          <p:nvPr/>
        </p:nvSpPr>
        <p:spPr>
          <a:xfrm>
            <a:off x="2976939" y="4646616"/>
            <a:ext cx="701662" cy="369332"/>
          </a:xfrm>
          <a:prstGeom prst="rect">
            <a:avLst/>
          </a:prstGeom>
          <a:noFill/>
        </p:spPr>
        <p:txBody>
          <a:bodyPr wrap="square" rtlCol="0">
            <a:spAutoFit/>
          </a:bodyPr>
          <a:lstStyle/>
          <a:p>
            <a:pPr algn="ctr"/>
            <a:r>
              <a:rPr lang="en-US" sz="900" dirty="0">
                <a:solidFill>
                  <a:schemeClr val="bg1"/>
                </a:solidFill>
              </a:rPr>
              <a:t>Individual Allocation</a:t>
            </a:r>
          </a:p>
        </p:txBody>
      </p:sp>
      <p:sp>
        <p:nvSpPr>
          <p:cNvPr id="29" name="TextBox 28"/>
          <p:cNvSpPr txBox="1"/>
          <p:nvPr/>
        </p:nvSpPr>
        <p:spPr>
          <a:xfrm>
            <a:off x="4129080" y="3438363"/>
            <a:ext cx="1888233" cy="707886"/>
          </a:xfrm>
          <a:prstGeom prst="rect">
            <a:avLst/>
          </a:prstGeom>
          <a:noFill/>
        </p:spPr>
        <p:txBody>
          <a:bodyPr wrap="square" rtlCol="0">
            <a:spAutoFit/>
          </a:bodyPr>
          <a:lstStyle/>
          <a:p>
            <a:pPr algn="ctr"/>
            <a:r>
              <a:rPr lang="en-US" sz="2000" dirty="0">
                <a:solidFill>
                  <a:schemeClr val="bg1"/>
                </a:solidFill>
              </a:rPr>
              <a:t>DAF:</a:t>
            </a:r>
            <a:br>
              <a:rPr lang="en-US" sz="2000" dirty="0">
                <a:solidFill>
                  <a:schemeClr val="bg1"/>
                </a:solidFill>
              </a:rPr>
            </a:br>
            <a:r>
              <a:rPr lang="en-US" sz="2000" dirty="0">
                <a:solidFill>
                  <a:schemeClr val="bg1"/>
                </a:solidFill>
              </a:rPr>
              <a:t>Common Pot</a:t>
            </a:r>
          </a:p>
        </p:txBody>
      </p:sp>
    </p:spTree>
    <p:extLst>
      <p:ext uri="{BB962C8B-B14F-4D97-AF65-F5344CB8AC3E}">
        <p14:creationId xmlns:p14="http://schemas.microsoft.com/office/powerpoint/2010/main" val="2824667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Case Study #3: Training and Ownership for Next Generation</a:t>
            </a:r>
          </a:p>
        </p:txBody>
      </p:sp>
      <p:sp>
        <p:nvSpPr>
          <p:cNvPr id="3" name="Content Placeholder 2"/>
          <p:cNvSpPr>
            <a:spLocks noGrp="1"/>
          </p:cNvSpPr>
          <p:nvPr>
            <p:ph idx="1"/>
          </p:nvPr>
        </p:nvSpPr>
        <p:spPr>
          <a:xfrm>
            <a:off x="1435608" y="1633544"/>
            <a:ext cx="7498080" cy="4800600"/>
          </a:xfrm>
        </p:spPr>
        <p:txBody>
          <a:bodyPr>
            <a:normAutofit/>
          </a:bodyPr>
          <a:lstStyle/>
          <a:p>
            <a:pPr marL="82296" indent="0">
              <a:buNone/>
            </a:pPr>
            <a:r>
              <a:rPr lang="en-US" sz="3600" u="sng" dirty="0"/>
              <a:t>Facts</a:t>
            </a:r>
            <a:r>
              <a:rPr lang="en-US" sz="3600" dirty="0"/>
              <a:t>:</a:t>
            </a:r>
          </a:p>
          <a:p>
            <a:r>
              <a:rPr lang="en-US" sz="3600" dirty="0"/>
              <a:t>Parents created private foundation</a:t>
            </a:r>
          </a:p>
          <a:p>
            <a:r>
              <a:rPr lang="en-US" sz="3600" dirty="0"/>
              <a:t>Children serve on the board</a:t>
            </a:r>
          </a:p>
          <a:p>
            <a:r>
              <a:rPr lang="en-US" sz="3600" dirty="0"/>
              <a:t>Family as a whole approves grants</a:t>
            </a:r>
          </a:p>
          <a:p>
            <a:r>
              <a:rPr lang="en-US" sz="3600" dirty="0"/>
              <a:t>To control administrative burden, private foundation makes a few very large grants for Alzheimer’s research once a year</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38</a:t>
            </a:fld>
            <a:endParaRPr kumimoji="0" lang="en-US" dirty="0"/>
          </a:p>
        </p:txBody>
      </p:sp>
    </p:spTree>
    <p:extLst>
      <p:ext uri="{BB962C8B-B14F-4D97-AF65-F5344CB8AC3E}">
        <p14:creationId xmlns:p14="http://schemas.microsoft.com/office/powerpoint/2010/main" val="4639547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Case Study #3 – Training and Ownership for Next Generation</a:t>
            </a:r>
            <a:endParaRPr lang="en-US" b="1" dirty="0"/>
          </a:p>
        </p:txBody>
      </p:sp>
      <p:sp>
        <p:nvSpPr>
          <p:cNvPr id="3" name="Content Placeholder 2"/>
          <p:cNvSpPr>
            <a:spLocks noGrp="1"/>
          </p:cNvSpPr>
          <p:nvPr>
            <p:ph idx="1"/>
          </p:nvPr>
        </p:nvSpPr>
        <p:spPr>
          <a:xfrm>
            <a:off x="1435608" y="1890724"/>
            <a:ext cx="7498080" cy="4800600"/>
          </a:xfrm>
        </p:spPr>
        <p:txBody>
          <a:bodyPr>
            <a:normAutofit/>
          </a:bodyPr>
          <a:lstStyle/>
          <a:p>
            <a:r>
              <a:rPr lang="en-US" sz="3600" dirty="0"/>
              <a:t>Children would also like to make smaller, more frequent grants to charities of interest to them.</a:t>
            </a:r>
          </a:p>
          <a:p>
            <a:r>
              <a:rPr lang="en-US" sz="3600" dirty="0"/>
              <a:t>Children see private foundation as their parents’.  Parents’ goal was to have children feel it was theirs.</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39</a:t>
            </a:fld>
            <a:endParaRPr kumimoji="0" lang="en-US" dirty="0"/>
          </a:p>
        </p:txBody>
      </p:sp>
    </p:spTree>
    <p:extLst>
      <p:ext uri="{BB962C8B-B14F-4D97-AF65-F5344CB8AC3E}">
        <p14:creationId xmlns:p14="http://schemas.microsoft.com/office/powerpoint/2010/main" val="1717200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Private Foundation Advantages:  Control</a:t>
            </a:r>
          </a:p>
        </p:txBody>
      </p:sp>
      <p:sp>
        <p:nvSpPr>
          <p:cNvPr id="3" name="Content Placeholder 2"/>
          <p:cNvSpPr>
            <a:spLocks noGrp="1"/>
          </p:cNvSpPr>
          <p:nvPr>
            <p:ph idx="1"/>
          </p:nvPr>
        </p:nvSpPr>
        <p:spPr>
          <a:xfrm>
            <a:off x="1435608" y="1851210"/>
            <a:ext cx="7498080" cy="4800600"/>
          </a:xfrm>
        </p:spPr>
        <p:txBody>
          <a:bodyPr/>
          <a:lstStyle/>
          <a:p>
            <a:r>
              <a:rPr lang="en-US" sz="3600" dirty="0"/>
              <a:t>Donor can play active role in foundation administration</a:t>
            </a:r>
          </a:p>
          <a:p>
            <a:r>
              <a:rPr lang="en-US" sz="3600" dirty="0"/>
              <a:t>Donor or family can control to whom, when and for what purposes grants are made</a:t>
            </a:r>
          </a:p>
          <a:p>
            <a:r>
              <a:rPr lang="en-US" sz="3600" dirty="0"/>
              <a:t>Donor controls foundation’s investments</a:t>
            </a:r>
            <a:endParaRPr lang="en-US" dirty="0"/>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4</a:t>
            </a:fld>
            <a:endParaRPr kumimoji="0" lang="en-US" dirty="0"/>
          </a:p>
        </p:txBody>
      </p:sp>
    </p:spTree>
    <p:extLst>
      <p:ext uri="{BB962C8B-B14F-4D97-AF65-F5344CB8AC3E}">
        <p14:creationId xmlns:p14="http://schemas.microsoft.com/office/powerpoint/2010/main" val="39888137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Case Study #3 – Training and Ownership for Next Generation</a:t>
            </a:r>
            <a:endParaRPr lang="en-US" sz="3600" dirty="0"/>
          </a:p>
        </p:txBody>
      </p:sp>
      <p:sp>
        <p:nvSpPr>
          <p:cNvPr id="3" name="Content Placeholder 2"/>
          <p:cNvSpPr>
            <a:spLocks noGrp="1"/>
          </p:cNvSpPr>
          <p:nvPr>
            <p:ph idx="1"/>
          </p:nvPr>
        </p:nvSpPr>
        <p:spPr>
          <a:xfrm>
            <a:off x="1435608" y="1704984"/>
            <a:ext cx="7498080" cy="4800600"/>
          </a:xfrm>
        </p:spPr>
        <p:txBody>
          <a:bodyPr>
            <a:normAutofit lnSpcReduction="10000"/>
          </a:bodyPr>
          <a:lstStyle/>
          <a:p>
            <a:pPr marL="82296" indent="0">
              <a:buNone/>
            </a:pPr>
            <a:r>
              <a:rPr lang="en-US" u="sng" dirty="0"/>
              <a:t>Solution</a:t>
            </a:r>
            <a:r>
              <a:rPr lang="en-US" dirty="0"/>
              <a:t>:</a:t>
            </a:r>
          </a:p>
          <a:p>
            <a:r>
              <a:rPr lang="en-US" dirty="0"/>
              <a:t>Private Foundation establishes a DAF for each child and matches child’s DAF contributions 2 for 1.</a:t>
            </a:r>
          </a:p>
          <a:p>
            <a:r>
              <a:rPr lang="en-US" dirty="0"/>
              <a:t>Each child can make much smaller more frequent grants from the child’s DAF.</a:t>
            </a:r>
          </a:p>
          <a:p>
            <a:r>
              <a:rPr lang="en-US" dirty="0"/>
              <a:t>At the annual board meeting of the private foundation, parents and children discuss each child’s giving for the past year.</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40</a:t>
            </a:fld>
            <a:endParaRPr kumimoji="0" lang="en-US" dirty="0"/>
          </a:p>
        </p:txBody>
      </p:sp>
    </p:spTree>
    <p:extLst>
      <p:ext uri="{BB962C8B-B14F-4D97-AF65-F5344CB8AC3E}">
        <p14:creationId xmlns:p14="http://schemas.microsoft.com/office/powerpoint/2010/main" val="20709096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Case Study #4:  Targeting Critical Needs Efficiently</a:t>
            </a:r>
          </a:p>
        </p:txBody>
      </p:sp>
      <p:sp>
        <p:nvSpPr>
          <p:cNvPr id="3" name="Content Placeholder 2"/>
          <p:cNvSpPr>
            <a:spLocks noGrp="1"/>
          </p:cNvSpPr>
          <p:nvPr>
            <p:ph idx="1"/>
          </p:nvPr>
        </p:nvSpPr>
        <p:spPr>
          <a:xfrm>
            <a:off x="1435608" y="1847864"/>
            <a:ext cx="7498080" cy="4800600"/>
          </a:xfrm>
        </p:spPr>
        <p:txBody>
          <a:bodyPr>
            <a:normAutofit/>
          </a:bodyPr>
          <a:lstStyle/>
          <a:p>
            <a:pPr marL="82296" indent="0">
              <a:buNone/>
            </a:pPr>
            <a:r>
              <a:rPr lang="en-US" sz="3600" u="sng" dirty="0"/>
              <a:t>Facts</a:t>
            </a:r>
            <a:r>
              <a:rPr lang="en-US" sz="3600" dirty="0"/>
              <a:t>:</a:t>
            </a:r>
          </a:p>
          <a:p>
            <a:r>
              <a:rPr lang="en-US" sz="3600" dirty="0"/>
              <a:t>Jeff created a private foundation on his death</a:t>
            </a:r>
          </a:p>
          <a:p>
            <a:r>
              <a:rPr lang="en-US" sz="3600" dirty="0"/>
              <a:t>Closest friends and advisors comprise the board</a:t>
            </a:r>
          </a:p>
          <a:p>
            <a:r>
              <a:rPr lang="en-US" sz="3600" dirty="0"/>
              <a:t>Private foundation has $20,000 grant minimum</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41</a:t>
            </a:fld>
            <a:endParaRPr kumimoji="0" lang="en-US" dirty="0"/>
          </a:p>
        </p:txBody>
      </p:sp>
    </p:spTree>
    <p:extLst>
      <p:ext uri="{BB962C8B-B14F-4D97-AF65-F5344CB8AC3E}">
        <p14:creationId xmlns:p14="http://schemas.microsoft.com/office/powerpoint/2010/main" val="28959513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Case Study #4:  Targeting Critical Needs Efficiently</a:t>
            </a:r>
            <a:endParaRPr lang="en-US" sz="3600" dirty="0"/>
          </a:p>
        </p:txBody>
      </p:sp>
      <p:sp>
        <p:nvSpPr>
          <p:cNvPr id="3" name="Content Placeholder 2"/>
          <p:cNvSpPr>
            <a:spLocks noGrp="1"/>
          </p:cNvSpPr>
          <p:nvPr>
            <p:ph idx="1"/>
          </p:nvPr>
        </p:nvSpPr>
        <p:spPr>
          <a:xfrm>
            <a:off x="1435608" y="1576392"/>
            <a:ext cx="7498080" cy="4800600"/>
          </a:xfrm>
        </p:spPr>
        <p:txBody>
          <a:bodyPr>
            <a:normAutofit lnSpcReduction="10000"/>
          </a:bodyPr>
          <a:lstStyle/>
          <a:p>
            <a:pPr marL="82296" indent="0">
              <a:buNone/>
            </a:pPr>
            <a:r>
              <a:rPr lang="en-US" u="sng" dirty="0"/>
              <a:t>Problem</a:t>
            </a:r>
            <a:r>
              <a:rPr lang="en-US" dirty="0"/>
              <a:t>:</a:t>
            </a:r>
          </a:p>
          <a:p>
            <a:r>
              <a:rPr lang="en-US" dirty="0"/>
              <a:t>The private foundation wants to respond to funding requests from smaller high quality charities</a:t>
            </a:r>
          </a:p>
          <a:p>
            <a:pPr marL="82296" indent="0">
              <a:buNone/>
            </a:pPr>
            <a:r>
              <a:rPr lang="en-US" u="sng" dirty="0"/>
              <a:t>Solution</a:t>
            </a:r>
            <a:r>
              <a:rPr lang="en-US" dirty="0"/>
              <a:t>:</a:t>
            </a:r>
          </a:p>
          <a:p>
            <a:r>
              <a:rPr lang="en-US" dirty="0"/>
              <a:t>Private foundation makes $250,000 grant to field of interest fund at community foundation</a:t>
            </a:r>
          </a:p>
          <a:p>
            <a:r>
              <a:rPr lang="en-US" dirty="0"/>
              <a:t>Community foundation makes 25 grants of $10,000</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42</a:t>
            </a:fld>
            <a:endParaRPr kumimoji="0" lang="en-US" dirty="0"/>
          </a:p>
        </p:txBody>
      </p:sp>
    </p:spTree>
    <p:extLst>
      <p:ext uri="{BB962C8B-B14F-4D97-AF65-F5344CB8AC3E}">
        <p14:creationId xmlns:p14="http://schemas.microsoft.com/office/powerpoint/2010/main" val="2864302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900" b="1" dirty="0"/>
              <a:t>Case Study #4:  Targeting Critical Needs Efficiently</a:t>
            </a:r>
            <a:endParaRPr lang="en-US" sz="3900" dirty="0"/>
          </a:p>
        </p:txBody>
      </p:sp>
      <p:sp>
        <p:nvSpPr>
          <p:cNvPr id="3" name="Content Placeholder 2"/>
          <p:cNvSpPr>
            <a:spLocks noGrp="1"/>
          </p:cNvSpPr>
          <p:nvPr>
            <p:ph idx="1"/>
          </p:nvPr>
        </p:nvSpPr>
        <p:spPr>
          <a:xfrm>
            <a:off x="1435608" y="2062178"/>
            <a:ext cx="7498080" cy="4800600"/>
          </a:xfrm>
        </p:spPr>
        <p:txBody>
          <a:bodyPr>
            <a:normAutofit/>
          </a:bodyPr>
          <a:lstStyle/>
          <a:p>
            <a:r>
              <a:rPr lang="en-US" sz="3600" dirty="0"/>
              <a:t>Community foundation’s existing grantmaking structure and process allow private foundation to fund small projects without changing its grant guidelines or increasing administration</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43</a:t>
            </a:fld>
            <a:endParaRPr kumimoji="0" lang="en-US" dirty="0"/>
          </a:p>
        </p:txBody>
      </p:sp>
    </p:spTree>
    <p:extLst>
      <p:ext uri="{BB962C8B-B14F-4D97-AF65-F5344CB8AC3E}">
        <p14:creationId xmlns:p14="http://schemas.microsoft.com/office/powerpoint/2010/main" val="9625420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Case Study #5:  Anonymity Planning</a:t>
            </a:r>
            <a:endParaRPr lang="en-US" sz="3600" b="1" dirty="0"/>
          </a:p>
        </p:txBody>
      </p:sp>
      <p:sp>
        <p:nvSpPr>
          <p:cNvPr id="3" name="Content Placeholder 2"/>
          <p:cNvSpPr>
            <a:spLocks noGrp="1"/>
          </p:cNvSpPr>
          <p:nvPr>
            <p:ph idx="1"/>
          </p:nvPr>
        </p:nvSpPr>
        <p:spPr>
          <a:xfrm>
            <a:off x="1435608" y="1947880"/>
            <a:ext cx="7498080" cy="4800600"/>
          </a:xfrm>
        </p:spPr>
        <p:txBody>
          <a:bodyPr>
            <a:normAutofit/>
          </a:bodyPr>
          <a:lstStyle/>
          <a:p>
            <a:pPr marL="82296" indent="0">
              <a:buNone/>
            </a:pPr>
            <a:r>
              <a:rPr lang="en-US" sz="3600" u="sng" dirty="0"/>
              <a:t>Facts</a:t>
            </a:r>
            <a:r>
              <a:rPr lang="en-US" sz="3600" dirty="0"/>
              <a:t>:</a:t>
            </a:r>
          </a:p>
          <a:p>
            <a:r>
              <a:rPr lang="en-US" sz="3600" dirty="0"/>
              <a:t>All private foundation grants are listed on its 990-PF tax returns, which are readily available online</a:t>
            </a:r>
          </a:p>
          <a:p>
            <a:r>
              <a:rPr lang="en-US" sz="3600" dirty="0"/>
              <a:t>Anyone can see the private foundation’s asset balance, directors and contact information</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44</a:t>
            </a:fld>
            <a:endParaRPr kumimoji="0" lang="en-US" dirty="0"/>
          </a:p>
        </p:txBody>
      </p:sp>
    </p:spTree>
    <p:extLst>
      <p:ext uri="{BB962C8B-B14F-4D97-AF65-F5344CB8AC3E}">
        <p14:creationId xmlns:p14="http://schemas.microsoft.com/office/powerpoint/2010/main" val="2786145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Case Study #5:  Anonymity Planning</a:t>
            </a:r>
            <a:endParaRPr lang="en-US" sz="4000" dirty="0"/>
          </a:p>
        </p:txBody>
      </p:sp>
      <p:sp>
        <p:nvSpPr>
          <p:cNvPr id="3" name="Content Placeholder 2"/>
          <p:cNvSpPr>
            <a:spLocks noGrp="1"/>
          </p:cNvSpPr>
          <p:nvPr>
            <p:ph idx="1"/>
          </p:nvPr>
        </p:nvSpPr>
        <p:spPr>
          <a:xfrm>
            <a:off x="1435608" y="1905016"/>
            <a:ext cx="7498080" cy="4800600"/>
          </a:xfrm>
        </p:spPr>
        <p:txBody>
          <a:bodyPr>
            <a:normAutofit/>
          </a:bodyPr>
          <a:lstStyle/>
          <a:p>
            <a:pPr marL="82296" indent="0">
              <a:buNone/>
            </a:pPr>
            <a:r>
              <a:rPr lang="en-US" sz="3600" u="sng" dirty="0"/>
              <a:t>Problem</a:t>
            </a:r>
            <a:r>
              <a:rPr lang="en-US" sz="3600" dirty="0"/>
              <a:t>:</a:t>
            </a:r>
          </a:p>
          <a:p>
            <a:r>
              <a:rPr lang="en-US" sz="3600" dirty="0"/>
              <a:t>A private foundation is </a:t>
            </a:r>
            <a:r>
              <a:rPr lang="en-US" sz="3600" u="sng" dirty="0"/>
              <a:t>not</a:t>
            </a:r>
            <a:r>
              <a:rPr lang="en-US" sz="3600" dirty="0"/>
              <a:t> private at all. Unsolicited grant requests pour in.  Investment advisors solicit directors for the private foundation’s business.  Donors want privacy.</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45</a:t>
            </a:fld>
            <a:endParaRPr kumimoji="0" lang="en-US" dirty="0"/>
          </a:p>
        </p:txBody>
      </p:sp>
    </p:spTree>
    <p:extLst>
      <p:ext uri="{BB962C8B-B14F-4D97-AF65-F5344CB8AC3E}">
        <p14:creationId xmlns:p14="http://schemas.microsoft.com/office/powerpoint/2010/main" val="25520366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Case Study #5:  Anonymity Planning</a:t>
            </a:r>
            <a:endParaRPr lang="en-US" sz="4000" dirty="0"/>
          </a:p>
        </p:txBody>
      </p:sp>
      <p:sp>
        <p:nvSpPr>
          <p:cNvPr id="3" name="Content Placeholder 2"/>
          <p:cNvSpPr>
            <a:spLocks noGrp="1"/>
          </p:cNvSpPr>
          <p:nvPr>
            <p:ph idx="1"/>
          </p:nvPr>
        </p:nvSpPr>
        <p:spPr>
          <a:xfrm>
            <a:off x="1435608" y="1504952"/>
            <a:ext cx="7498080" cy="4800600"/>
          </a:xfrm>
        </p:spPr>
        <p:txBody>
          <a:bodyPr>
            <a:normAutofit fontScale="92500" lnSpcReduction="10000"/>
          </a:bodyPr>
          <a:lstStyle/>
          <a:p>
            <a:pPr marL="82296" indent="0">
              <a:buNone/>
            </a:pPr>
            <a:r>
              <a:rPr lang="en-US" u="sng" dirty="0"/>
              <a:t>Solution</a:t>
            </a:r>
            <a:r>
              <a:rPr lang="en-US" dirty="0"/>
              <a:t>:</a:t>
            </a:r>
          </a:p>
          <a:p>
            <a:r>
              <a:rPr lang="en-US" dirty="0"/>
              <a:t>Private foundation creates a DAF and makes its grants anonymously through the DAF.  Community foundation tax returns must show all grants, but not what fund they came from.</a:t>
            </a:r>
          </a:p>
          <a:p>
            <a:r>
              <a:rPr lang="en-US" dirty="0"/>
              <a:t>All unsolicited grant applications are sent to community foundation for review and culling.  The private foundation website makes clear that all discretionary giving is done through the community foundation.</a:t>
            </a:r>
          </a:p>
          <a:p>
            <a:endParaRPr lang="en-US" dirty="0"/>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46</a:t>
            </a:fld>
            <a:endParaRPr kumimoji="0" lang="en-US" dirty="0"/>
          </a:p>
        </p:txBody>
      </p:sp>
    </p:spTree>
    <p:extLst>
      <p:ext uri="{BB962C8B-B14F-4D97-AF65-F5344CB8AC3E}">
        <p14:creationId xmlns:p14="http://schemas.microsoft.com/office/powerpoint/2010/main" val="32437627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Case Study #6:  Complete Foundation Termination (one DAF)</a:t>
            </a:r>
          </a:p>
        </p:txBody>
      </p:sp>
      <p:sp>
        <p:nvSpPr>
          <p:cNvPr id="3" name="Content Placeholder 2"/>
          <p:cNvSpPr>
            <a:spLocks noGrp="1"/>
          </p:cNvSpPr>
          <p:nvPr>
            <p:ph idx="1"/>
          </p:nvPr>
        </p:nvSpPr>
        <p:spPr>
          <a:xfrm>
            <a:off x="1435608" y="1976451"/>
            <a:ext cx="7498080" cy="4800600"/>
          </a:xfrm>
        </p:spPr>
        <p:txBody>
          <a:bodyPr/>
          <a:lstStyle/>
          <a:p>
            <a:pPr marL="82296" indent="0">
              <a:buNone/>
            </a:pPr>
            <a:r>
              <a:rPr lang="en-US" sz="3600" u="sng" dirty="0"/>
              <a:t>Facts</a:t>
            </a:r>
            <a:r>
              <a:rPr lang="en-US" sz="3600" dirty="0"/>
              <a:t>:</a:t>
            </a:r>
            <a:endParaRPr lang="en-US" sz="3600" u="sng" dirty="0"/>
          </a:p>
          <a:p>
            <a:r>
              <a:rPr lang="en-US" sz="3600" dirty="0"/>
              <a:t>Family wants to completely terminate private foundation due to:</a:t>
            </a:r>
            <a:endParaRPr lang="en-US" dirty="0"/>
          </a:p>
          <a:p>
            <a:pPr lvl="1"/>
            <a:r>
              <a:rPr lang="en-US" sz="3200" dirty="0"/>
              <a:t>Loss of value in 2008 recession</a:t>
            </a:r>
          </a:p>
          <a:p>
            <a:pPr lvl="1"/>
            <a:r>
              <a:rPr lang="en-US" sz="3200" dirty="0"/>
              <a:t>Constraints on private foundations</a:t>
            </a:r>
          </a:p>
          <a:p>
            <a:pPr lvl="1"/>
            <a:r>
              <a:rPr lang="en-US" sz="3200" dirty="0"/>
              <a:t>Administrative burden</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47</a:t>
            </a:fld>
            <a:endParaRPr kumimoji="0" lang="en-US" dirty="0"/>
          </a:p>
        </p:txBody>
      </p:sp>
    </p:spTree>
    <p:extLst>
      <p:ext uri="{BB962C8B-B14F-4D97-AF65-F5344CB8AC3E}">
        <p14:creationId xmlns:p14="http://schemas.microsoft.com/office/powerpoint/2010/main" val="33607706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Case Study #6:  Partial or Complete Foundation Termination</a:t>
            </a:r>
            <a:endParaRPr lang="en-US" sz="3200" dirty="0"/>
          </a:p>
        </p:txBody>
      </p:sp>
      <p:sp>
        <p:nvSpPr>
          <p:cNvPr id="3" name="Content Placeholder 2"/>
          <p:cNvSpPr>
            <a:spLocks noGrp="1"/>
          </p:cNvSpPr>
          <p:nvPr>
            <p:ph idx="1"/>
          </p:nvPr>
        </p:nvSpPr>
        <p:spPr>
          <a:xfrm>
            <a:off x="1435608" y="1790710"/>
            <a:ext cx="7498080" cy="4800600"/>
          </a:xfrm>
        </p:spPr>
        <p:txBody>
          <a:bodyPr/>
          <a:lstStyle/>
          <a:p>
            <a:pPr marL="82296" indent="0">
              <a:buNone/>
            </a:pPr>
            <a:r>
              <a:rPr lang="en-US" u="sng" dirty="0"/>
              <a:t>Solution</a:t>
            </a:r>
            <a:r>
              <a:rPr lang="en-US" dirty="0"/>
              <a:t>:</a:t>
            </a:r>
            <a:endParaRPr lang="en-US" u="sng" dirty="0"/>
          </a:p>
          <a:p>
            <a:r>
              <a:rPr lang="en-US" dirty="0"/>
              <a:t>Family establishes a DAF</a:t>
            </a:r>
          </a:p>
          <a:p>
            <a:r>
              <a:rPr lang="en-US" dirty="0"/>
              <a:t>Private foundation grants all of its assets to the DAF</a:t>
            </a:r>
          </a:p>
          <a:p>
            <a:r>
              <a:rPr lang="en-US" dirty="0"/>
              <a:t>Family members are DAF advisors</a:t>
            </a:r>
          </a:p>
          <a:p>
            <a:r>
              <a:rPr lang="en-US" dirty="0"/>
              <a:t>Private foundation terminates as an entity with no assets</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48</a:t>
            </a:fld>
            <a:endParaRPr kumimoji="0" lang="en-US" dirty="0"/>
          </a:p>
        </p:txBody>
      </p:sp>
    </p:spTree>
    <p:extLst>
      <p:ext uri="{BB962C8B-B14F-4D97-AF65-F5344CB8AC3E}">
        <p14:creationId xmlns:p14="http://schemas.microsoft.com/office/powerpoint/2010/main" val="25220004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Case Study #7:  Complete Termination on Divorce (two DAFs)</a:t>
            </a:r>
          </a:p>
        </p:txBody>
      </p:sp>
      <p:sp>
        <p:nvSpPr>
          <p:cNvPr id="3" name="Content Placeholder 2"/>
          <p:cNvSpPr>
            <a:spLocks noGrp="1"/>
          </p:cNvSpPr>
          <p:nvPr>
            <p:ph idx="1"/>
          </p:nvPr>
        </p:nvSpPr>
        <p:spPr>
          <a:xfrm>
            <a:off x="1435608" y="1547816"/>
            <a:ext cx="7498080" cy="4800600"/>
          </a:xfrm>
        </p:spPr>
        <p:txBody>
          <a:bodyPr>
            <a:normAutofit fontScale="85000" lnSpcReduction="10000"/>
          </a:bodyPr>
          <a:lstStyle/>
          <a:p>
            <a:pPr marL="82296" indent="0">
              <a:buNone/>
            </a:pPr>
            <a:r>
              <a:rPr lang="en-US" u="sng" dirty="0"/>
              <a:t>Facts</a:t>
            </a:r>
            <a:r>
              <a:rPr lang="en-US" dirty="0"/>
              <a:t>:</a:t>
            </a:r>
          </a:p>
          <a:p>
            <a:r>
              <a:rPr lang="en-US" dirty="0"/>
              <a:t>Parents created private foundation together many years ago</a:t>
            </a:r>
          </a:p>
          <a:p>
            <a:r>
              <a:rPr lang="en-US" dirty="0"/>
              <a:t>Size of foundation is around $1 million</a:t>
            </a:r>
          </a:p>
          <a:p>
            <a:r>
              <a:rPr lang="en-US" dirty="0"/>
              <a:t>Parents are divorcing</a:t>
            </a:r>
          </a:p>
          <a:p>
            <a:pPr marL="82296" indent="0">
              <a:buNone/>
            </a:pPr>
            <a:r>
              <a:rPr lang="en-US" u="sng" dirty="0"/>
              <a:t>Problem</a:t>
            </a:r>
            <a:r>
              <a:rPr lang="en-US" dirty="0"/>
              <a:t>:</a:t>
            </a:r>
          </a:p>
          <a:p>
            <a:r>
              <a:rPr lang="en-US" dirty="0"/>
              <a:t>Too expensive to split private foundation into two private foundations, one for each parent</a:t>
            </a:r>
          </a:p>
          <a:p>
            <a:pPr marL="82296" indent="0">
              <a:buNone/>
            </a:pPr>
            <a:r>
              <a:rPr lang="en-US" u="sng" dirty="0"/>
              <a:t>Solution</a:t>
            </a:r>
            <a:r>
              <a:rPr lang="en-US" dirty="0"/>
              <a:t>:</a:t>
            </a:r>
          </a:p>
          <a:p>
            <a:r>
              <a:rPr lang="en-US" dirty="0"/>
              <a:t>Terminate private foundation into two DAFs, one for each parent</a:t>
            </a:r>
          </a:p>
          <a:p>
            <a:pPr marL="402336" lvl="1" indent="0">
              <a:buNone/>
            </a:pPr>
            <a:endParaRPr lang="en-US" dirty="0"/>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49</a:t>
            </a:fld>
            <a:endParaRPr kumimoji="0" lang="en-US" dirty="0"/>
          </a:p>
        </p:txBody>
      </p:sp>
    </p:spTree>
    <p:extLst>
      <p:ext uri="{BB962C8B-B14F-4D97-AF65-F5344CB8AC3E}">
        <p14:creationId xmlns:p14="http://schemas.microsoft.com/office/powerpoint/2010/main" val="2893906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60350"/>
            <a:ext cx="7498080" cy="1143000"/>
          </a:xfrm>
        </p:spPr>
        <p:txBody>
          <a:bodyPr>
            <a:normAutofit fontScale="90000"/>
          </a:bodyPr>
          <a:lstStyle/>
          <a:p>
            <a:r>
              <a:rPr lang="en-US" b="1" dirty="0"/>
              <a:t>Private Foundation:  Donor Recognition</a:t>
            </a:r>
          </a:p>
        </p:txBody>
      </p:sp>
      <p:sp>
        <p:nvSpPr>
          <p:cNvPr id="3" name="Content Placeholder 2"/>
          <p:cNvSpPr>
            <a:spLocks noGrp="1"/>
          </p:cNvSpPr>
          <p:nvPr>
            <p:ph idx="1"/>
          </p:nvPr>
        </p:nvSpPr>
        <p:spPr>
          <a:xfrm>
            <a:off x="1435608" y="747692"/>
            <a:ext cx="7498080" cy="4800600"/>
          </a:xfrm>
        </p:spPr>
        <p:txBody>
          <a:bodyPr/>
          <a:lstStyle/>
          <a:p>
            <a:pPr marL="82296" indent="0">
              <a:buNone/>
            </a:pPr>
            <a:endParaRPr lang="en-US" u="sng" dirty="0">
              <a:solidFill>
                <a:schemeClr val="accent1"/>
              </a:solidFill>
            </a:endParaRPr>
          </a:p>
          <a:p>
            <a:pPr marL="82296" indent="0">
              <a:buNone/>
            </a:pPr>
            <a:endParaRPr lang="en-US" u="sng" dirty="0">
              <a:solidFill>
                <a:schemeClr val="accent1"/>
              </a:solidFill>
            </a:endParaRPr>
          </a:p>
          <a:p>
            <a:pPr marL="82296" indent="0">
              <a:buNone/>
            </a:pPr>
            <a:endParaRPr lang="en-US" sz="3600" u="sng" dirty="0">
              <a:solidFill>
                <a:schemeClr val="accent1"/>
              </a:solidFill>
            </a:endParaRPr>
          </a:p>
          <a:p>
            <a:r>
              <a:rPr lang="en-US" sz="3600" dirty="0"/>
              <a:t>Donor or family’s name is on each check</a:t>
            </a:r>
          </a:p>
          <a:p>
            <a:pPr marL="82296" indent="0">
              <a:buNone/>
            </a:pPr>
            <a:endParaRPr lang="en-US" sz="3600" u="sng" dirty="0"/>
          </a:p>
          <a:p>
            <a:r>
              <a:rPr lang="en-US" sz="3600" dirty="0"/>
              <a:t>Donor can deliver check</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5</a:t>
            </a:fld>
            <a:endParaRPr kumimoji="0" lang="en-US" dirty="0"/>
          </a:p>
        </p:txBody>
      </p:sp>
    </p:spTree>
    <p:extLst>
      <p:ext uri="{BB962C8B-B14F-4D97-AF65-F5344CB8AC3E}">
        <p14:creationId xmlns:p14="http://schemas.microsoft.com/office/powerpoint/2010/main" val="40111144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Dissolving a Private Foundation into a DAF</a:t>
            </a:r>
          </a:p>
        </p:txBody>
      </p:sp>
      <p:sp>
        <p:nvSpPr>
          <p:cNvPr id="3" name="Content Placeholder 2"/>
          <p:cNvSpPr>
            <a:spLocks noGrp="1"/>
          </p:cNvSpPr>
          <p:nvPr>
            <p:ph idx="1"/>
          </p:nvPr>
        </p:nvSpPr>
        <p:spPr>
          <a:xfrm>
            <a:off x="1435608" y="1747848"/>
            <a:ext cx="7498080" cy="4800600"/>
          </a:xfrm>
        </p:spPr>
        <p:txBody>
          <a:bodyPr>
            <a:normAutofit fontScale="85000" lnSpcReduction="20000"/>
          </a:bodyPr>
          <a:lstStyle/>
          <a:p>
            <a:pPr marL="82296" indent="0">
              <a:buNone/>
            </a:pPr>
            <a:r>
              <a:rPr lang="en-US" dirty="0"/>
              <a:t>Steps for dissolving a private foundation:</a:t>
            </a:r>
          </a:p>
          <a:p>
            <a:r>
              <a:rPr lang="en-US" dirty="0"/>
              <a:t>Board resolution</a:t>
            </a:r>
          </a:p>
          <a:p>
            <a:r>
              <a:rPr lang="en-US" dirty="0"/>
              <a:t>Letter to CA’s Attorney General requesting a waiver of objections to the dissolution and transfer</a:t>
            </a:r>
          </a:p>
          <a:p>
            <a:r>
              <a:rPr lang="en-US" dirty="0"/>
              <a:t>Wind-up affairs</a:t>
            </a:r>
          </a:p>
          <a:p>
            <a:r>
              <a:rPr lang="en-US" dirty="0"/>
              <a:t>File a Certificate of Dissolution</a:t>
            </a:r>
          </a:p>
          <a:p>
            <a:r>
              <a:rPr lang="en-US" dirty="0"/>
              <a:t>File a final financial report and RRF-1 form with the Attorney General</a:t>
            </a:r>
          </a:p>
          <a:p>
            <a:r>
              <a:rPr lang="en-US" dirty="0"/>
              <a:t>File final informational tax returns with the IRS and CA Franchise Tax Board</a:t>
            </a:r>
          </a:p>
          <a:p>
            <a:r>
              <a:rPr lang="en-US" dirty="0"/>
              <a:t>Notify IRS of dissolution</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50</a:t>
            </a:fld>
            <a:endParaRPr kumimoji="0" lang="en-US" dirty="0"/>
          </a:p>
        </p:txBody>
      </p:sp>
    </p:spTree>
    <p:extLst>
      <p:ext uri="{BB962C8B-B14F-4D97-AF65-F5344CB8AC3E}">
        <p14:creationId xmlns:p14="http://schemas.microsoft.com/office/powerpoint/2010/main" val="38678086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Case Study #8:  Partial Foundation Termination:  Maintaining Family Harmony</a:t>
            </a:r>
            <a:endParaRPr lang="en-US" sz="3200" dirty="0"/>
          </a:p>
        </p:txBody>
      </p:sp>
      <p:sp>
        <p:nvSpPr>
          <p:cNvPr id="3" name="Content Placeholder 2"/>
          <p:cNvSpPr>
            <a:spLocks noGrp="1"/>
          </p:cNvSpPr>
          <p:nvPr>
            <p:ph idx="1"/>
          </p:nvPr>
        </p:nvSpPr>
        <p:spPr>
          <a:xfrm>
            <a:off x="1435608" y="1704984"/>
            <a:ext cx="7498080" cy="4800600"/>
          </a:xfrm>
        </p:spPr>
        <p:txBody>
          <a:bodyPr>
            <a:normAutofit fontScale="92500"/>
          </a:bodyPr>
          <a:lstStyle/>
          <a:p>
            <a:pPr marL="82296" indent="0">
              <a:buNone/>
            </a:pPr>
            <a:r>
              <a:rPr lang="en-US" u="sng" dirty="0"/>
              <a:t>Facts</a:t>
            </a:r>
            <a:r>
              <a:rPr lang="en-US" dirty="0"/>
              <a:t>:</a:t>
            </a:r>
          </a:p>
          <a:p>
            <a:r>
              <a:rPr lang="en-US" dirty="0"/>
              <a:t>Parents created private foundation long ago</a:t>
            </a:r>
          </a:p>
          <a:p>
            <a:r>
              <a:rPr lang="en-US" dirty="0"/>
              <a:t>Children and their spouses are directors</a:t>
            </a:r>
          </a:p>
          <a:p>
            <a:pPr marL="82296" indent="0">
              <a:buNone/>
            </a:pPr>
            <a:r>
              <a:rPr lang="en-US" u="sng" dirty="0"/>
              <a:t>Problem</a:t>
            </a:r>
            <a:r>
              <a:rPr lang="en-US" dirty="0"/>
              <a:t>:</a:t>
            </a:r>
          </a:p>
          <a:p>
            <a:r>
              <a:rPr lang="en-US" dirty="0"/>
              <a:t>All is well until daughter Ann marries a man all of the other children dislike</a:t>
            </a:r>
          </a:p>
          <a:p>
            <a:r>
              <a:rPr lang="en-US" dirty="0"/>
              <a:t>Ann and her husband become deeply involved with a cause outside the private foundation’s mission</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51</a:t>
            </a:fld>
            <a:endParaRPr kumimoji="0" lang="en-US" dirty="0"/>
          </a:p>
        </p:txBody>
      </p:sp>
    </p:spTree>
    <p:extLst>
      <p:ext uri="{BB962C8B-B14F-4D97-AF65-F5344CB8AC3E}">
        <p14:creationId xmlns:p14="http://schemas.microsoft.com/office/powerpoint/2010/main" val="22852722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74670"/>
            <a:ext cx="7498080" cy="1143000"/>
          </a:xfrm>
        </p:spPr>
        <p:txBody>
          <a:bodyPr>
            <a:noAutofit/>
          </a:bodyPr>
          <a:lstStyle/>
          <a:p>
            <a:r>
              <a:rPr lang="en-US" sz="3200" b="1" dirty="0"/>
              <a:t>Case Study #8:  Partial Foundation Termination:  Maintaining Family Harmony</a:t>
            </a:r>
            <a:br>
              <a:rPr lang="en-US" sz="3200" b="1" dirty="0"/>
            </a:br>
            <a:endParaRPr lang="en-US" sz="3200" dirty="0"/>
          </a:p>
        </p:txBody>
      </p:sp>
      <p:sp>
        <p:nvSpPr>
          <p:cNvPr id="3" name="Content Placeholder 2"/>
          <p:cNvSpPr>
            <a:spLocks noGrp="1"/>
          </p:cNvSpPr>
          <p:nvPr>
            <p:ph idx="1"/>
          </p:nvPr>
        </p:nvSpPr>
        <p:spPr>
          <a:xfrm>
            <a:off x="1435608" y="1662120"/>
            <a:ext cx="7498080" cy="4800600"/>
          </a:xfrm>
        </p:spPr>
        <p:txBody>
          <a:bodyPr>
            <a:normAutofit/>
          </a:bodyPr>
          <a:lstStyle/>
          <a:p>
            <a:pPr marL="82296" indent="0">
              <a:buNone/>
            </a:pPr>
            <a:r>
              <a:rPr lang="en-US" sz="3600" u="sng" dirty="0"/>
              <a:t>Solution</a:t>
            </a:r>
            <a:r>
              <a:rPr lang="en-US" sz="3600" dirty="0"/>
              <a:t>:</a:t>
            </a:r>
          </a:p>
          <a:p>
            <a:r>
              <a:rPr lang="en-US" sz="3600" dirty="0"/>
              <a:t>Partially terminate private foundation by distributing Ann’s share to a DAF, with Ann as fund advisor</a:t>
            </a:r>
          </a:p>
          <a:p>
            <a:r>
              <a:rPr lang="en-US" sz="3600" dirty="0"/>
              <a:t>Allows Ann to support her charitable causes and reduces intra-family tensions</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52</a:t>
            </a:fld>
            <a:endParaRPr kumimoji="0" lang="en-US" dirty="0"/>
          </a:p>
        </p:txBody>
      </p:sp>
    </p:spTree>
    <p:extLst>
      <p:ext uri="{BB962C8B-B14F-4D97-AF65-F5344CB8AC3E}">
        <p14:creationId xmlns:p14="http://schemas.microsoft.com/office/powerpoint/2010/main" val="31469006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Case Study #9:  Complete Termination:  Foundation Succession Planning</a:t>
            </a:r>
          </a:p>
        </p:txBody>
      </p:sp>
      <p:sp>
        <p:nvSpPr>
          <p:cNvPr id="3" name="Content Placeholder 2"/>
          <p:cNvSpPr>
            <a:spLocks noGrp="1"/>
          </p:cNvSpPr>
          <p:nvPr>
            <p:ph idx="1"/>
          </p:nvPr>
        </p:nvSpPr>
        <p:spPr>
          <a:xfrm>
            <a:off x="1435608" y="1833554"/>
            <a:ext cx="7498080" cy="4800600"/>
          </a:xfrm>
        </p:spPr>
        <p:txBody>
          <a:bodyPr>
            <a:normAutofit/>
          </a:bodyPr>
          <a:lstStyle/>
          <a:p>
            <a:pPr marL="82296" indent="0">
              <a:buNone/>
            </a:pPr>
            <a:r>
              <a:rPr lang="en-US" sz="3600" u="sng" dirty="0"/>
              <a:t>Facts</a:t>
            </a:r>
            <a:r>
              <a:rPr lang="en-US" sz="3600" dirty="0"/>
              <a:t>:</a:t>
            </a:r>
          </a:p>
          <a:p>
            <a:r>
              <a:rPr lang="en-US" sz="3600" dirty="0"/>
              <a:t>Mom and dad, now in their 80s, created private foundation 40 years ago.  It has meant a lot to them.</a:t>
            </a:r>
          </a:p>
          <a:p>
            <a:r>
              <a:rPr lang="en-US" sz="3600" dirty="0"/>
              <a:t>Their only son is not interested in the private foundation, and their friends are all their age.</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53</a:t>
            </a:fld>
            <a:endParaRPr kumimoji="0" lang="en-US" dirty="0"/>
          </a:p>
        </p:txBody>
      </p:sp>
    </p:spTree>
    <p:extLst>
      <p:ext uri="{BB962C8B-B14F-4D97-AF65-F5344CB8AC3E}">
        <p14:creationId xmlns:p14="http://schemas.microsoft.com/office/powerpoint/2010/main" val="25162350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effectLst/>
              </a:rPr>
              <a:t>Case Study #9:  Complete Termination:  Foundation Succession Planning</a:t>
            </a:r>
          </a:p>
        </p:txBody>
      </p:sp>
      <p:sp>
        <p:nvSpPr>
          <p:cNvPr id="3" name="Content Placeholder 2"/>
          <p:cNvSpPr>
            <a:spLocks noGrp="1"/>
          </p:cNvSpPr>
          <p:nvPr>
            <p:ph idx="1"/>
          </p:nvPr>
        </p:nvSpPr>
        <p:spPr>
          <a:xfrm>
            <a:off x="1435608" y="1633544"/>
            <a:ext cx="7498080" cy="4800600"/>
          </a:xfrm>
        </p:spPr>
        <p:txBody>
          <a:bodyPr>
            <a:noAutofit/>
          </a:bodyPr>
          <a:lstStyle/>
          <a:p>
            <a:pPr marL="82296" indent="0">
              <a:buNone/>
            </a:pPr>
            <a:r>
              <a:rPr lang="en-US" sz="2800" u="sng" dirty="0"/>
              <a:t>Solution</a:t>
            </a:r>
            <a:r>
              <a:rPr lang="en-US" sz="2800" dirty="0"/>
              <a:t>:</a:t>
            </a:r>
          </a:p>
          <a:p>
            <a:r>
              <a:rPr lang="en-US" sz="2800" dirty="0"/>
              <a:t>Mom and dad terminate the foundation into a field of interest fund at a community foundation to support the same causes as the private foundation</a:t>
            </a:r>
          </a:p>
          <a:p>
            <a:r>
              <a:rPr lang="en-US" sz="2800" dirty="0"/>
              <a:t>The fund retains the private foundation’s name</a:t>
            </a:r>
          </a:p>
          <a:p>
            <a:r>
              <a:rPr lang="en-US" sz="2800" dirty="0"/>
              <a:t>The fund has a staffed, competitive application process to ensure grants are going to the best programs</a:t>
            </a:r>
          </a:p>
          <a:p>
            <a:r>
              <a:rPr lang="en-US" sz="2800" dirty="0"/>
              <a:t>The fund will last in perpetuity</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54</a:t>
            </a:fld>
            <a:endParaRPr kumimoji="0" lang="en-US" dirty="0"/>
          </a:p>
        </p:txBody>
      </p:sp>
    </p:spTree>
    <p:extLst>
      <p:ext uri="{BB962C8B-B14F-4D97-AF65-F5344CB8AC3E}">
        <p14:creationId xmlns:p14="http://schemas.microsoft.com/office/powerpoint/2010/main" val="7332657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Case Study #10:  Charitable Lead Trust Gifts</a:t>
            </a:r>
            <a:endParaRPr lang="en-US" sz="3600" b="1" dirty="0"/>
          </a:p>
        </p:txBody>
      </p:sp>
      <p:sp>
        <p:nvSpPr>
          <p:cNvPr id="3" name="Content Placeholder 2"/>
          <p:cNvSpPr>
            <a:spLocks noGrp="1"/>
          </p:cNvSpPr>
          <p:nvPr>
            <p:ph idx="1"/>
          </p:nvPr>
        </p:nvSpPr>
        <p:spPr>
          <a:xfrm>
            <a:off x="1435608" y="1976428"/>
            <a:ext cx="7498080" cy="4800600"/>
          </a:xfrm>
        </p:spPr>
        <p:txBody>
          <a:bodyPr>
            <a:normAutofit/>
          </a:bodyPr>
          <a:lstStyle/>
          <a:p>
            <a:pPr marL="82296" indent="0">
              <a:buNone/>
            </a:pPr>
            <a:r>
              <a:rPr lang="en-US" sz="3600" u="sng" dirty="0"/>
              <a:t>Facts</a:t>
            </a:r>
            <a:r>
              <a:rPr lang="en-US" sz="3600" dirty="0"/>
              <a:t>:</a:t>
            </a:r>
          </a:p>
          <a:p>
            <a:r>
              <a:rPr lang="en-US" sz="3600" dirty="0"/>
              <a:t>Max and Christine recently set up a charitable lead trust. </a:t>
            </a:r>
          </a:p>
          <a:p>
            <a:r>
              <a:rPr lang="en-US" sz="3600" dirty="0"/>
              <a:t>They wanted to set up a private foundation to receive the charitable lead payments.</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55</a:t>
            </a:fld>
            <a:endParaRPr kumimoji="0" lang="en-US" dirty="0"/>
          </a:p>
        </p:txBody>
      </p:sp>
    </p:spTree>
    <p:extLst>
      <p:ext uri="{BB962C8B-B14F-4D97-AF65-F5344CB8AC3E}">
        <p14:creationId xmlns:p14="http://schemas.microsoft.com/office/powerpoint/2010/main" val="28258561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143000"/>
          </a:xfrm>
        </p:spPr>
        <p:txBody>
          <a:bodyPr>
            <a:normAutofit fontScale="90000"/>
          </a:bodyPr>
          <a:lstStyle/>
          <a:p>
            <a:r>
              <a:rPr lang="en-US" sz="4400" b="1" dirty="0"/>
              <a:t>Case Study #10:  Charitable Lead Trust Gifts</a:t>
            </a:r>
            <a:endParaRPr lang="en-US" dirty="0"/>
          </a:p>
        </p:txBody>
      </p:sp>
      <p:sp>
        <p:nvSpPr>
          <p:cNvPr id="3" name="Content Placeholder 2"/>
          <p:cNvSpPr>
            <a:spLocks noGrp="1"/>
          </p:cNvSpPr>
          <p:nvPr>
            <p:ph idx="1"/>
          </p:nvPr>
        </p:nvSpPr>
        <p:spPr>
          <a:xfrm>
            <a:off x="1435608" y="1733556"/>
            <a:ext cx="7498080" cy="4800600"/>
          </a:xfrm>
        </p:spPr>
        <p:txBody>
          <a:bodyPr>
            <a:normAutofit lnSpcReduction="10000"/>
          </a:bodyPr>
          <a:lstStyle/>
          <a:p>
            <a:pPr marL="82296" indent="0">
              <a:buNone/>
            </a:pPr>
            <a:r>
              <a:rPr lang="en-US" sz="3600" u="sng" dirty="0"/>
              <a:t>Problem</a:t>
            </a:r>
            <a:r>
              <a:rPr lang="en-US" sz="3600" dirty="0"/>
              <a:t>: </a:t>
            </a:r>
          </a:p>
          <a:p>
            <a:r>
              <a:rPr lang="en-US" sz="3600" dirty="0"/>
              <a:t>If Max and Christine, as directors of their private foundation, can vote on grants from the foundation of funds received from the charitable lead trust, the charitable lead trust assets will be in their estates for estate tax purposes.  IRC Sec. 2036 control issue.</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56</a:t>
            </a:fld>
            <a:endParaRPr kumimoji="0" lang="en-US" dirty="0"/>
          </a:p>
        </p:txBody>
      </p:sp>
    </p:spTree>
    <p:extLst>
      <p:ext uri="{BB962C8B-B14F-4D97-AF65-F5344CB8AC3E}">
        <p14:creationId xmlns:p14="http://schemas.microsoft.com/office/powerpoint/2010/main" val="2037911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Case Study #10:  Charitable Lead Trust Gifts</a:t>
            </a:r>
            <a:endParaRPr lang="en-US" sz="4000" dirty="0"/>
          </a:p>
        </p:txBody>
      </p:sp>
      <p:sp>
        <p:nvSpPr>
          <p:cNvPr id="3" name="Content Placeholder 2"/>
          <p:cNvSpPr>
            <a:spLocks noGrp="1"/>
          </p:cNvSpPr>
          <p:nvPr>
            <p:ph idx="1"/>
          </p:nvPr>
        </p:nvSpPr>
        <p:spPr>
          <a:xfrm>
            <a:off x="1435608" y="1990732"/>
            <a:ext cx="7498080" cy="4800600"/>
          </a:xfrm>
        </p:spPr>
        <p:txBody>
          <a:bodyPr>
            <a:normAutofit/>
          </a:bodyPr>
          <a:lstStyle/>
          <a:p>
            <a:pPr marL="82296" indent="0">
              <a:buNone/>
            </a:pPr>
            <a:r>
              <a:rPr lang="en-US" sz="3600" u="sng" dirty="0"/>
              <a:t>Solution</a:t>
            </a:r>
            <a:r>
              <a:rPr lang="en-US" sz="3600" dirty="0"/>
              <a:t>: </a:t>
            </a:r>
          </a:p>
          <a:p>
            <a:r>
              <a:rPr lang="en-US" sz="3600" dirty="0"/>
              <a:t>Create a DAF with Max and Christine as fund advisors. </a:t>
            </a:r>
          </a:p>
          <a:p>
            <a:r>
              <a:rPr lang="en-US" sz="3600" dirty="0"/>
              <a:t>Because they retain only advisory powers, the lead trust will remain out of their estates.</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57</a:t>
            </a:fld>
            <a:endParaRPr kumimoji="0" lang="en-US" dirty="0"/>
          </a:p>
        </p:txBody>
      </p:sp>
    </p:spTree>
    <p:extLst>
      <p:ext uri="{BB962C8B-B14F-4D97-AF65-F5344CB8AC3E}">
        <p14:creationId xmlns:p14="http://schemas.microsoft.com/office/powerpoint/2010/main" val="35222293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Case Study #11:  An Easier Way to Make International Grants</a:t>
            </a:r>
            <a:endParaRPr lang="en-US" sz="3200" b="1" dirty="0"/>
          </a:p>
        </p:txBody>
      </p:sp>
      <p:sp>
        <p:nvSpPr>
          <p:cNvPr id="3" name="Content Placeholder 2"/>
          <p:cNvSpPr>
            <a:spLocks noGrp="1"/>
          </p:cNvSpPr>
          <p:nvPr>
            <p:ph idx="1"/>
          </p:nvPr>
        </p:nvSpPr>
        <p:spPr>
          <a:xfrm>
            <a:off x="1435608" y="1719254"/>
            <a:ext cx="7498080" cy="4800600"/>
          </a:xfrm>
        </p:spPr>
        <p:txBody>
          <a:bodyPr>
            <a:normAutofit fontScale="92500" lnSpcReduction="20000"/>
          </a:bodyPr>
          <a:lstStyle/>
          <a:p>
            <a:pPr marL="82296" indent="0">
              <a:buNone/>
            </a:pPr>
            <a:r>
              <a:rPr lang="en-US" sz="3600" u="sng" dirty="0"/>
              <a:t>Facts</a:t>
            </a:r>
            <a:r>
              <a:rPr lang="en-US" sz="3600" dirty="0"/>
              <a:t>:</a:t>
            </a:r>
          </a:p>
          <a:p>
            <a:r>
              <a:rPr lang="en-US" sz="3600" dirty="0"/>
              <a:t>Maria’s private foundation recently made a grant to a charity in Ethiopia. </a:t>
            </a:r>
          </a:p>
          <a:p>
            <a:r>
              <a:rPr lang="en-US" sz="3600" dirty="0"/>
              <a:t>Maria wants to continue to support foreign charities.</a:t>
            </a:r>
          </a:p>
          <a:p>
            <a:pPr marL="82296" indent="0">
              <a:buNone/>
            </a:pPr>
            <a:r>
              <a:rPr lang="en-US" sz="3600" u="sng" dirty="0"/>
              <a:t>Problem</a:t>
            </a:r>
            <a:r>
              <a:rPr lang="en-US" sz="3600" dirty="0"/>
              <a:t>:</a:t>
            </a:r>
          </a:p>
          <a:p>
            <a:r>
              <a:rPr lang="en-US" sz="3600" dirty="0"/>
              <a:t>It cost a lot in legal fees because of the due diligence required. </a:t>
            </a:r>
          </a:p>
          <a:p>
            <a:r>
              <a:rPr lang="en-US" sz="3600" dirty="0"/>
              <a:t>Maria needs a more efficient way to make grants to foreign charities.</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58</a:t>
            </a:fld>
            <a:endParaRPr kumimoji="0" lang="en-US" dirty="0"/>
          </a:p>
        </p:txBody>
      </p:sp>
    </p:spTree>
    <p:extLst>
      <p:ext uri="{BB962C8B-B14F-4D97-AF65-F5344CB8AC3E}">
        <p14:creationId xmlns:p14="http://schemas.microsoft.com/office/powerpoint/2010/main" val="24551351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Case Study #11:  An Easier Way to Make International Grants</a:t>
            </a:r>
            <a:endParaRPr lang="en-US" sz="3600" dirty="0"/>
          </a:p>
        </p:txBody>
      </p:sp>
      <p:sp>
        <p:nvSpPr>
          <p:cNvPr id="3" name="Content Placeholder 2"/>
          <p:cNvSpPr>
            <a:spLocks noGrp="1"/>
          </p:cNvSpPr>
          <p:nvPr>
            <p:ph idx="1"/>
          </p:nvPr>
        </p:nvSpPr>
        <p:spPr>
          <a:xfrm>
            <a:off x="1435608" y="1676408"/>
            <a:ext cx="7498080" cy="4800600"/>
          </a:xfrm>
        </p:spPr>
        <p:txBody>
          <a:bodyPr>
            <a:normAutofit/>
          </a:bodyPr>
          <a:lstStyle/>
          <a:p>
            <a:pPr marL="82296" indent="0">
              <a:buNone/>
            </a:pPr>
            <a:r>
              <a:rPr lang="en-US" sz="3600" u="sng" dirty="0"/>
              <a:t>Solution</a:t>
            </a:r>
            <a:r>
              <a:rPr lang="en-US" sz="3600" dirty="0"/>
              <a:t>:</a:t>
            </a:r>
          </a:p>
          <a:p>
            <a:r>
              <a:rPr lang="en-US" sz="3600" dirty="0"/>
              <a:t>Maria sets up a DAF.</a:t>
            </a:r>
          </a:p>
          <a:p>
            <a:r>
              <a:rPr lang="en-US" sz="3600" dirty="0"/>
              <a:t>Her private foundation makes grants to the DAF.</a:t>
            </a:r>
          </a:p>
          <a:p>
            <a:r>
              <a:rPr lang="en-US" sz="3600" dirty="0"/>
              <a:t>The community foundation has experience in and routines for conducting the due diligence on the foreign charity.</a:t>
            </a:r>
          </a:p>
          <a:p>
            <a:endParaRPr lang="en-US" sz="3600" dirty="0"/>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59</a:t>
            </a:fld>
            <a:endParaRPr kumimoji="0" lang="en-US" dirty="0"/>
          </a:p>
        </p:txBody>
      </p:sp>
    </p:spTree>
    <p:extLst>
      <p:ext uri="{BB962C8B-B14F-4D97-AF65-F5344CB8AC3E}">
        <p14:creationId xmlns:p14="http://schemas.microsoft.com/office/powerpoint/2010/main" val="3811397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143000"/>
          </a:xfrm>
        </p:spPr>
        <p:txBody>
          <a:bodyPr>
            <a:normAutofit fontScale="90000"/>
          </a:bodyPr>
          <a:lstStyle/>
          <a:p>
            <a:r>
              <a:rPr lang="en-US" b="1" dirty="0"/>
              <a:t>Private Foundation:  Grantmaking</a:t>
            </a:r>
          </a:p>
        </p:txBody>
      </p:sp>
      <p:sp>
        <p:nvSpPr>
          <p:cNvPr id="3" name="Content Placeholder 2"/>
          <p:cNvSpPr>
            <a:spLocks noGrp="1"/>
          </p:cNvSpPr>
          <p:nvPr>
            <p:ph idx="1"/>
          </p:nvPr>
        </p:nvSpPr>
        <p:spPr>
          <a:xfrm>
            <a:off x="1435608" y="1647832"/>
            <a:ext cx="7498080" cy="4800600"/>
          </a:xfrm>
        </p:spPr>
        <p:txBody>
          <a:bodyPr>
            <a:noAutofit/>
          </a:bodyPr>
          <a:lstStyle/>
          <a:p>
            <a:r>
              <a:rPr lang="en-US" dirty="0"/>
              <a:t>Make grants to U.S. 501(c)(3) public charities</a:t>
            </a:r>
          </a:p>
          <a:p>
            <a:r>
              <a:rPr lang="en-US" dirty="0"/>
              <a:t>Make grants directly to individuals facing hardship or emergencies</a:t>
            </a:r>
          </a:p>
          <a:p>
            <a:r>
              <a:rPr lang="en-US" dirty="0"/>
              <a:t>Support organizations outside the U.S.</a:t>
            </a:r>
          </a:p>
          <a:p>
            <a:r>
              <a:rPr lang="en-US" dirty="0"/>
              <a:t>Set up and run scholarship programs</a:t>
            </a:r>
          </a:p>
          <a:p>
            <a:r>
              <a:rPr lang="en-US" dirty="0"/>
              <a:t>Negotiate and monitor multi-year grants to fund longer term projects</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6</a:t>
            </a:fld>
            <a:endParaRPr kumimoji="0" lang="en-US" dirty="0"/>
          </a:p>
        </p:txBody>
      </p:sp>
    </p:spTree>
    <p:extLst>
      <p:ext uri="{BB962C8B-B14F-4D97-AF65-F5344CB8AC3E}">
        <p14:creationId xmlns:p14="http://schemas.microsoft.com/office/powerpoint/2010/main" val="25669302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Case Study #12:  Corporate Foundation Alternative</a:t>
            </a:r>
            <a:endParaRPr lang="en-US" dirty="0"/>
          </a:p>
        </p:txBody>
      </p:sp>
      <p:sp>
        <p:nvSpPr>
          <p:cNvPr id="3" name="Content Placeholder 2"/>
          <p:cNvSpPr>
            <a:spLocks noGrp="1"/>
          </p:cNvSpPr>
          <p:nvPr>
            <p:ph idx="1"/>
          </p:nvPr>
        </p:nvSpPr>
        <p:spPr>
          <a:xfrm>
            <a:off x="1435608" y="1619256"/>
            <a:ext cx="7498080" cy="4800600"/>
          </a:xfrm>
        </p:spPr>
        <p:txBody>
          <a:bodyPr/>
          <a:lstStyle/>
          <a:p>
            <a:pPr marL="82296" indent="0">
              <a:buNone/>
            </a:pPr>
            <a:r>
              <a:rPr lang="en-US" sz="3600" u="sng" dirty="0"/>
              <a:t>Facts</a:t>
            </a:r>
            <a:r>
              <a:rPr lang="en-US" sz="3600" dirty="0"/>
              <a:t>:</a:t>
            </a:r>
          </a:p>
          <a:p>
            <a:r>
              <a:rPr lang="en-US" sz="3600" dirty="0"/>
              <a:t>Debbie and Ken own D&amp;K, Inc., a manufacturing company</a:t>
            </a:r>
          </a:p>
          <a:p>
            <a:r>
              <a:rPr lang="en-US" sz="3600" dirty="0"/>
              <a:t>Once had plants in 5 states</a:t>
            </a:r>
          </a:p>
          <a:p>
            <a:r>
              <a:rPr lang="en-US" sz="3600" dirty="0"/>
              <a:t>Recession forced:</a:t>
            </a:r>
          </a:p>
          <a:p>
            <a:pPr lvl="1"/>
            <a:r>
              <a:rPr lang="en-US" sz="3200" dirty="0"/>
              <a:t>Closure of 2 plants</a:t>
            </a:r>
          </a:p>
          <a:p>
            <a:pPr lvl="1"/>
            <a:r>
              <a:rPr lang="en-US" sz="3200" dirty="0"/>
              <a:t>Layoffs of 17 corporate office employees</a:t>
            </a:r>
            <a:endParaRPr lang="en-US" dirty="0"/>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60</a:t>
            </a:fld>
            <a:endParaRPr kumimoji="0" lang="en-US" dirty="0"/>
          </a:p>
        </p:txBody>
      </p:sp>
    </p:spTree>
    <p:extLst>
      <p:ext uri="{BB962C8B-B14F-4D97-AF65-F5344CB8AC3E}">
        <p14:creationId xmlns:p14="http://schemas.microsoft.com/office/powerpoint/2010/main" val="22912842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Case Study #12:  Corporate Foundation Alternative</a:t>
            </a:r>
          </a:p>
        </p:txBody>
      </p:sp>
      <p:sp>
        <p:nvSpPr>
          <p:cNvPr id="3" name="Content Placeholder 2"/>
          <p:cNvSpPr>
            <a:spLocks noGrp="1"/>
          </p:cNvSpPr>
          <p:nvPr>
            <p:ph idx="1"/>
          </p:nvPr>
        </p:nvSpPr>
        <p:spPr>
          <a:xfrm>
            <a:off x="1435608" y="1619256"/>
            <a:ext cx="7498080" cy="4800600"/>
          </a:xfrm>
        </p:spPr>
        <p:txBody>
          <a:bodyPr/>
          <a:lstStyle/>
          <a:p>
            <a:pPr marL="82296" indent="0">
              <a:buNone/>
            </a:pPr>
            <a:r>
              <a:rPr lang="en-US" u="sng" dirty="0"/>
              <a:t>Goals</a:t>
            </a:r>
            <a:r>
              <a:rPr lang="en-US" dirty="0"/>
              <a:t>:</a:t>
            </a:r>
          </a:p>
          <a:p>
            <a:r>
              <a:rPr lang="en-US" dirty="0"/>
              <a:t>Fund charitable foundation with low basis building that housed closed plant</a:t>
            </a:r>
          </a:p>
          <a:p>
            <a:r>
              <a:rPr lang="en-US" dirty="0"/>
              <a:t>Make grants into communities where plants closed</a:t>
            </a:r>
          </a:p>
          <a:p>
            <a:r>
              <a:rPr lang="en-US" dirty="0"/>
              <a:t>Establish employee charitable contribution $1-for-$1 matching program</a:t>
            </a:r>
          </a:p>
          <a:p>
            <a:r>
              <a:rPr lang="en-US" dirty="0"/>
              <a:t>Get a maximum tax benefit to D&amp;K, Inc. for charitable contribution of the building</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61</a:t>
            </a:fld>
            <a:endParaRPr kumimoji="0" lang="en-US" dirty="0"/>
          </a:p>
        </p:txBody>
      </p:sp>
    </p:spTree>
    <p:extLst>
      <p:ext uri="{BB962C8B-B14F-4D97-AF65-F5344CB8AC3E}">
        <p14:creationId xmlns:p14="http://schemas.microsoft.com/office/powerpoint/2010/main" val="36707753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Case Study #12:  Corporate Foundation Alternative</a:t>
            </a:r>
            <a:endParaRPr lang="en-US" dirty="0"/>
          </a:p>
        </p:txBody>
      </p:sp>
      <p:sp>
        <p:nvSpPr>
          <p:cNvPr id="3" name="Content Placeholder 2"/>
          <p:cNvSpPr>
            <a:spLocks noGrp="1"/>
          </p:cNvSpPr>
          <p:nvPr>
            <p:ph idx="1"/>
          </p:nvPr>
        </p:nvSpPr>
        <p:spPr>
          <a:xfrm>
            <a:off x="1435608" y="1562104"/>
            <a:ext cx="7498080" cy="4800600"/>
          </a:xfrm>
        </p:spPr>
        <p:txBody>
          <a:bodyPr/>
          <a:lstStyle/>
          <a:p>
            <a:pPr marL="82296" indent="0">
              <a:buNone/>
            </a:pPr>
            <a:r>
              <a:rPr lang="en-US" u="sng" dirty="0"/>
              <a:t>Challenges</a:t>
            </a:r>
            <a:r>
              <a:rPr lang="en-US" dirty="0"/>
              <a:t>:</a:t>
            </a:r>
          </a:p>
          <a:p>
            <a:r>
              <a:rPr lang="en-US" dirty="0"/>
              <a:t>Scarce human resources to run corporate private foundation</a:t>
            </a:r>
          </a:p>
          <a:p>
            <a:r>
              <a:rPr lang="en-US" dirty="0"/>
              <a:t>Complexity/administrative burden of running employee matching program</a:t>
            </a:r>
          </a:p>
          <a:p>
            <a:r>
              <a:rPr lang="en-US" dirty="0"/>
              <a:t>Deduction for donation of building to private foundation limited to cost basis</a:t>
            </a:r>
          </a:p>
          <a:p>
            <a:r>
              <a:rPr lang="en-US" dirty="0"/>
              <a:t>If private foundation sells building, 2% or 1% excise tax on realized gain</a:t>
            </a:r>
          </a:p>
        </p:txBody>
      </p:sp>
      <p:sp>
        <p:nvSpPr>
          <p:cNvPr id="4" name="Date Placeholder 3"/>
          <p:cNvSpPr>
            <a:spLocks noGrp="1"/>
          </p:cNvSpPr>
          <p:nvPr>
            <p:ph type="dt" sz="half" idx="10"/>
          </p:nvPr>
        </p:nvSpPr>
        <p:spPr/>
        <p:txBody>
          <a:bodyPr/>
          <a:lstStyle/>
          <a:p>
            <a:r>
              <a:rPr lang="en-US"/>
              <a:t>11/6/2014</a:t>
            </a:r>
            <a:endParaRPr lang="en-US" dirty="0"/>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62</a:t>
            </a:fld>
            <a:endParaRPr kumimoji="0" lang="en-US" dirty="0"/>
          </a:p>
        </p:txBody>
      </p:sp>
    </p:spTree>
    <p:extLst>
      <p:ext uri="{BB962C8B-B14F-4D97-AF65-F5344CB8AC3E}">
        <p14:creationId xmlns:p14="http://schemas.microsoft.com/office/powerpoint/2010/main" val="29618134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Case Study #12:  Corporate Foundation Alternative</a:t>
            </a:r>
            <a:endParaRPr lang="en-US" dirty="0"/>
          </a:p>
        </p:txBody>
      </p:sp>
      <p:sp>
        <p:nvSpPr>
          <p:cNvPr id="3" name="Content Placeholder 2"/>
          <p:cNvSpPr>
            <a:spLocks noGrp="1"/>
          </p:cNvSpPr>
          <p:nvPr>
            <p:ph idx="1"/>
          </p:nvPr>
        </p:nvSpPr>
        <p:spPr>
          <a:xfrm>
            <a:off x="1435608" y="1619256"/>
            <a:ext cx="7498080" cy="4800600"/>
          </a:xfrm>
        </p:spPr>
        <p:txBody>
          <a:bodyPr>
            <a:normAutofit lnSpcReduction="10000"/>
          </a:bodyPr>
          <a:lstStyle/>
          <a:p>
            <a:pPr marL="82296" indent="0">
              <a:buNone/>
            </a:pPr>
            <a:r>
              <a:rPr lang="en-US" u="sng" dirty="0"/>
              <a:t>Solution</a:t>
            </a:r>
            <a:r>
              <a:rPr lang="en-US" dirty="0"/>
              <a:t>:</a:t>
            </a:r>
          </a:p>
          <a:p>
            <a:r>
              <a:rPr lang="en-US" dirty="0"/>
              <a:t>D&amp;K, Inc. sets up a DAF</a:t>
            </a:r>
          </a:p>
          <a:p>
            <a:r>
              <a:rPr lang="en-US" dirty="0"/>
              <a:t>Company contributes building to DAF </a:t>
            </a:r>
          </a:p>
          <a:p>
            <a:r>
              <a:rPr lang="en-US" dirty="0"/>
              <a:t>Company gets deduction at FMV</a:t>
            </a:r>
          </a:p>
          <a:p>
            <a:r>
              <a:rPr lang="en-US" dirty="0"/>
              <a:t>Community foundation sells building; no excise tax on realized gains</a:t>
            </a:r>
          </a:p>
          <a:p>
            <a:r>
              <a:rPr lang="en-US" dirty="0"/>
              <a:t>Community foundation handles all investment management, compliance, administration and check distribution</a:t>
            </a:r>
          </a:p>
        </p:txBody>
      </p:sp>
      <p:sp>
        <p:nvSpPr>
          <p:cNvPr id="4" name="Date Placeholder 3"/>
          <p:cNvSpPr>
            <a:spLocks noGrp="1"/>
          </p:cNvSpPr>
          <p:nvPr>
            <p:ph type="dt" sz="half" idx="10"/>
          </p:nvPr>
        </p:nvSpPr>
        <p:spPr/>
        <p:txBody>
          <a:bodyPr/>
          <a:lstStyle/>
          <a:p>
            <a:r>
              <a:rPr lang="en-US"/>
              <a:t>11/6/2014</a:t>
            </a:r>
            <a:endParaRPr lang="en-US" dirty="0"/>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63</a:t>
            </a:fld>
            <a:endParaRPr kumimoji="0" lang="en-US" dirty="0"/>
          </a:p>
        </p:txBody>
      </p:sp>
    </p:spTree>
    <p:extLst>
      <p:ext uri="{BB962C8B-B14F-4D97-AF65-F5344CB8AC3E}">
        <p14:creationId xmlns:p14="http://schemas.microsoft.com/office/powerpoint/2010/main" val="12033889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Case Study #12:  Corporate Foundation Alternative</a:t>
            </a:r>
            <a:endParaRPr lang="en-US" dirty="0"/>
          </a:p>
        </p:txBody>
      </p:sp>
      <p:sp>
        <p:nvSpPr>
          <p:cNvPr id="3" name="Content Placeholder 2"/>
          <p:cNvSpPr>
            <a:spLocks noGrp="1"/>
          </p:cNvSpPr>
          <p:nvPr>
            <p:ph idx="1"/>
          </p:nvPr>
        </p:nvSpPr>
        <p:spPr>
          <a:xfrm>
            <a:off x="1435608" y="1562104"/>
            <a:ext cx="7498080" cy="4800600"/>
          </a:xfrm>
        </p:spPr>
        <p:txBody>
          <a:bodyPr>
            <a:normAutofit/>
          </a:bodyPr>
          <a:lstStyle/>
          <a:p>
            <a:r>
              <a:rPr lang="en-US" dirty="0"/>
              <a:t>D&amp;K, Inc.’s Director of Community Affairs is DAF advisor and recommends grants into communities where plants closed</a:t>
            </a:r>
          </a:p>
          <a:p>
            <a:r>
              <a:rPr lang="en-US" dirty="0"/>
              <a:t>D&amp;K, Inc.’s Director of Community Affairs is a primary contact for employee matching program</a:t>
            </a:r>
          </a:p>
          <a:p>
            <a:r>
              <a:rPr lang="en-US" dirty="0"/>
              <a:t>No additional D&amp;K staff needed</a:t>
            </a:r>
          </a:p>
          <a:p>
            <a:r>
              <a:rPr lang="en-US" dirty="0"/>
              <a:t>Community foundation researches and provides advice on best local charities</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64</a:t>
            </a:fld>
            <a:endParaRPr kumimoji="0" lang="en-US" dirty="0"/>
          </a:p>
        </p:txBody>
      </p:sp>
    </p:spTree>
    <p:extLst>
      <p:ext uri="{BB962C8B-B14F-4D97-AF65-F5344CB8AC3E}">
        <p14:creationId xmlns:p14="http://schemas.microsoft.com/office/powerpoint/2010/main" val="300661277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Case Study #13: Scholarship Fund</a:t>
            </a:r>
          </a:p>
        </p:txBody>
      </p:sp>
      <p:sp>
        <p:nvSpPr>
          <p:cNvPr id="3" name="Content Placeholder 2"/>
          <p:cNvSpPr>
            <a:spLocks noGrp="1"/>
          </p:cNvSpPr>
          <p:nvPr>
            <p:ph idx="1"/>
          </p:nvPr>
        </p:nvSpPr>
        <p:spPr>
          <a:xfrm>
            <a:off x="1435608" y="1490664"/>
            <a:ext cx="7498080" cy="4800600"/>
          </a:xfrm>
        </p:spPr>
        <p:txBody>
          <a:bodyPr/>
          <a:lstStyle/>
          <a:p>
            <a:pPr marL="82296" indent="0">
              <a:buNone/>
            </a:pPr>
            <a:r>
              <a:rPr lang="en-US" u="sng" dirty="0"/>
              <a:t>Facts</a:t>
            </a:r>
            <a:r>
              <a:rPr lang="en-US" dirty="0"/>
              <a:t>:</a:t>
            </a:r>
          </a:p>
          <a:p>
            <a:r>
              <a:rPr lang="en-US" dirty="0"/>
              <a:t>Jeff established a private foundation after selling his architectural firm.</a:t>
            </a:r>
          </a:p>
          <a:p>
            <a:r>
              <a:rPr lang="en-US" dirty="0"/>
              <a:t>First grant funded a scholarship in architecture at his alma mater.</a:t>
            </a:r>
          </a:p>
          <a:p>
            <a:pPr marL="82296" indent="0">
              <a:buNone/>
            </a:pPr>
            <a:r>
              <a:rPr lang="en-US" u="sng" dirty="0"/>
              <a:t>Goal</a:t>
            </a:r>
            <a:r>
              <a:rPr lang="en-US" dirty="0"/>
              <a:t>:</a:t>
            </a:r>
            <a:endParaRPr lang="en-US" u="sng" dirty="0"/>
          </a:p>
          <a:p>
            <a:r>
              <a:rPr lang="en-US" dirty="0"/>
              <a:t>Create an architectural scholarship program for local college bound students, not limited to his alma mater.</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65</a:t>
            </a:fld>
            <a:endParaRPr kumimoji="0" lang="en-US" dirty="0"/>
          </a:p>
        </p:txBody>
      </p:sp>
    </p:spTree>
    <p:extLst>
      <p:ext uri="{BB962C8B-B14F-4D97-AF65-F5344CB8AC3E}">
        <p14:creationId xmlns:p14="http://schemas.microsoft.com/office/powerpoint/2010/main" val="23966059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Case Study #13: Scholarship Fund</a:t>
            </a:r>
            <a:endParaRPr lang="en-US" dirty="0"/>
          </a:p>
        </p:txBody>
      </p:sp>
      <p:sp>
        <p:nvSpPr>
          <p:cNvPr id="3" name="Content Placeholder 2"/>
          <p:cNvSpPr>
            <a:spLocks noGrp="1"/>
          </p:cNvSpPr>
          <p:nvPr>
            <p:ph idx="1"/>
          </p:nvPr>
        </p:nvSpPr>
        <p:spPr>
          <a:xfrm>
            <a:off x="1435608" y="1762136"/>
            <a:ext cx="7498080" cy="4800600"/>
          </a:xfrm>
        </p:spPr>
        <p:txBody>
          <a:bodyPr>
            <a:normAutofit fontScale="85000" lnSpcReduction="20000"/>
          </a:bodyPr>
          <a:lstStyle/>
          <a:p>
            <a:pPr marL="82296" indent="0">
              <a:buNone/>
            </a:pPr>
            <a:r>
              <a:rPr lang="en-US" u="sng" dirty="0"/>
              <a:t>Challenges</a:t>
            </a:r>
            <a:r>
              <a:rPr lang="en-US" dirty="0"/>
              <a:t>:</a:t>
            </a:r>
            <a:endParaRPr lang="en-US" u="sng" dirty="0"/>
          </a:p>
          <a:p>
            <a:r>
              <a:rPr lang="en-US" dirty="0"/>
              <a:t>Private foundation needs IRS pre-approval for scholarship plan</a:t>
            </a:r>
          </a:p>
          <a:p>
            <a:r>
              <a:rPr lang="en-US" dirty="0"/>
              <a:t>Self-dealing issues</a:t>
            </a:r>
          </a:p>
          <a:p>
            <a:r>
              <a:rPr lang="en-US" dirty="0"/>
              <a:t>Need private foundation administrator to:</a:t>
            </a:r>
          </a:p>
          <a:p>
            <a:pPr lvl="1"/>
            <a:r>
              <a:rPr lang="en-US" dirty="0"/>
              <a:t>Establish policies/guidelines</a:t>
            </a:r>
          </a:p>
          <a:p>
            <a:pPr lvl="1"/>
            <a:r>
              <a:rPr lang="en-US" dirty="0"/>
              <a:t>Publicize scholarships</a:t>
            </a:r>
          </a:p>
          <a:p>
            <a:pPr lvl="1"/>
            <a:r>
              <a:rPr lang="en-US" dirty="0"/>
              <a:t>Collect, review and cull applications</a:t>
            </a:r>
          </a:p>
          <a:p>
            <a:pPr lvl="1"/>
            <a:r>
              <a:rPr lang="en-US" dirty="0"/>
              <a:t>Coordinate recommendation letters/transcripts</a:t>
            </a:r>
          </a:p>
          <a:p>
            <a:pPr lvl="1"/>
            <a:r>
              <a:rPr lang="en-US" dirty="0"/>
              <a:t>Staff selection committee</a:t>
            </a:r>
          </a:p>
          <a:p>
            <a:pPr lvl="1"/>
            <a:r>
              <a:rPr lang="en-US" dirty="0"/>
              <a:t>Notify winners</a:t>
            </a:r>
          </a:p>
          <a:p>
            <a:pPr lvl="1"/>
            <a:r>
              <a:rPr lang="en-US" dirty="0"/>
              <a:t>Cut checks</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66</a:t>
            </a:fld>
            <a:endParaRPr kumimoji="0" lang="en-US" dirty="0"/>
          </a:p>
        </p:txBody>
      </p:sp>
    </p:spTree>
    <p:extLst>
      <p:ext uri="{BB962C8B-B14F-4D97-AF65-F5344CB8AC3E}">
        <p14:creationId xmlns:p14="http://schemas.microsoft.com/office/powerpoint/2010/main" val="369505236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Case Study #13: Scholarship Fund</a:t>
            </a:r>
            <a:endParaRPr lang="en-US" dirty="0"/>
          </a:p>
        </p:txBody>
      </p:sp>
      <p:sp>
        <p:nvSpPr>
          <p:cNvPr id="3" name="Content Placeholder 2"/>
          <p:cNvSpPr>
            <a:spLocks noGrp="1"/>
          </p:cNvSpPr>
          <p:nvPr>
            <p:ph idx="1"/>
          </p:nvPr>
        </p:nvSpPr>
        <p:spPr>
          <a:xfrm>
            <a:off x="1435608" y="1576392"/>
            <a:ext cx="7498080" cy="4800600"/>
          </a:xfrm>
        </p:spPr>
        <p:txBody>
          <a:bodyPr>
            <a:normAutofit lnSpcReduction="10000"/>
          </a:bodyPr>
          <a:lstStyle/>
          <a:p>
            <a:pPr marL="82296" indent="0">
              <a:buNone/>
            </a:pPr>
            <a:r>
              <a:rPr lang="en-US" u="sng" dirty="0"/>
              <a:t>Solution</a:t>
            </a:r>
            <a:r>
              <a:rPr lang="en-US" dirty="0"/>
              <a:t>:</a:t>
            </a:r>
          </a:p>
          <a:p>
            <a:r>
              <a:rPr lang="en-US" dirty="0"/>
              <a:t>Establish scholarship fund at community foundation</a:t>
            </a:r>
          </a:p>
          <a:p>
            <a:r>
              <a:rPr lang="en-US" dirty="0"/>
              <a:t>Community foundation handles all administrative matters</a:t>
            </a:r>
          </a:p>
          <a:p>
            <a:pPr marL="82296" indent="0">
              <a:buNone/>
            </a:pPr>
            <a:r>
              <a:rPr lang="en-US" u="sng" dirty="0"/>
              <a:t>Note</a:t>
            </a:r>
            <a:r>
              <a:rPr lang="en-US" dirty="0"/>
              <a:t>:  Donor cannot participate in selection committee through private foundation or community foundation but can meet, mentor and/or track the progress of scholarship recipients</a:t>
            </a:r>
          </a:p>
        </p:txBody>
      </p:sp>
      <p:sp>
        <p:nvSpPr>
          <p:cNvPr id="4" name="Date Placeholder 3"/>
          <p:cNvSpPr>
            <a:spLocks noGrp="1"/>
          </p:cNvSpPr>
          <p:nvPr>
            <p:ph type="dt" sz="half" idx="10"/>
          </p:nvPr>
        </p:nvSpPr>
        <p:spPr/>
        <p:txBody>
          <a:bodyPr/>
          <a:lstStyle/>
          <a:p>
            <a:r>
              <a:rPr lang="en-US" dirty="0"/>
              <a:t>11/6/2014</a:t>
            </a:r>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67</a:t>
            </a:fld>
            <a:endParaRPr kumimoji="0" lang="en-US" dirty="0"/>
          </a:p>
        </p:txBody>
      </p:sp>
    </p:spTree>
    <p:extLst>
      <p:ext uri="{BB962C8B-B14F-4D97-AF65-F5344CB8AC3E}">
        <p14:creationId xmlns:p14="http://schemas.microsoft.com/office/powerpoint/2010/main" val="121034951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Case Study #14:  The Donor’s Trusted Investment Advisor</a:t>
            </a:r>
          </a:p>
        </p:txBody>
      </p:sp>
      <p:sp>
        <p:nvSpPr>
          <p:cNvPr id="3" name="Content Placeholder 2"/>
          <p:cNvSpPr>
            <a:spLocks noGrp="1"/>
          </p:cNvSpPr>
          <p:nvPr>
            <p:ph idx="1"/>
          </p:nvPr>
        </p:nvSpPr>
        <p:spPr>
          <a:xfrm>
            <a:off x="1435608" y="1604968"/>
            <a:ext cx="7498080" cy="4800600"/>
          </a:xfrm>
        </p:spPr>
        <p:txBody>
          <a:bodyPr>
            <a:normAutofit/>
          </a:bodyPr>
          <a:lstStyle/>
          <a:p>
            <a:pPr marL="82296" indent="0">
              <a:buNone/>
            </a:pPr>
            <a:r>
              <a:rPr lang="en-US" u="sng" dirty="0"/>
              <a:t>Facts</a:t>
            </a:r>
            <a:r>
              <a:rPr lang="en-US" dirty="0"/>
              <a:t>:</a:t>
            </a:r>
            <a:endParaRPr lang="en-US" u="sng" dirty="0"/>
          </a:p>
          <a:p>
            <a:r>
              <a:rPr lang="en-US" dirty="0"/>
              <a:t>Ann-</a:t>
            </a:r>
          </a:p>
          <a:p>
            <a:pPr lvl="1"/>
            <a:r>
              <a:rPr lang="en-US" dirty="0"/>
              <a:t>Has done well financially</a:t>
            </a:r>
          </a:p>
          <a:p>
            <a:pPr lvl="1"/>
            <a:r>
              <a:rPr lang="en-US" dirty="0"/>
              <a:t>Is loyal to her trusted investment advisor of 20 years</a:t>
            </a:r>
          </a:p>
          <a:p>
            <a:pPr lvl="1"/>
            <a:r>
              <a:rPr lang="en-US" dirty="0"/>
              <a:t>Is concerned a community foundation will not manage her donated funds as well</a:t>
            </a:r>
          </a:p>
          <a:p>
            <a:pPr lvl="1"/>
            <a:r>
              <a:rPr lang="en-US" dirty="0"/>
              <a:t>Wants to support a soup kitchen which is new but very successful</a:t>
            </a:r>
          </a:p>
        </p:txBody>
      </p:sp>
      <p:sp>
        <p:nvSpPr>
          <p:cNvPr id="4" name="Date Placeholder 3"/>
          <p:cNvSpPr>
            <a:spLocks noGrp="1"/>
          </p:cNvSpPr>
          <p:nvPr>
            <p:ph type="dt" sz="half" idx="10"/>
          </p:nvPr>
        </p:nvSpPr>
        <p:spPr/>
        <p:txBody>
          <a:bodyPr/>
          <a:lstStyle/>
          <a:p>
            <a:r>
              <a:rPr lang="en-US" dirty="0"/>
              <a:t>11/6/2014</a:t>
            </a:r>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68</a:t>
            </a:fld>
            <a:endParaRPr kumimoji="0" lang="en-US" dirty="0"/>
          </a:p>
        </p:txBody>
      </p:sp>
    </p:spTree>
    <p:extLst>
      <p:ext uri="{BB962C8B-B14F-4D97-AF65-F5344CB8AC3E}">
        <p14:creationId xmlns:p14="http://schemas.microsoft.com/office/powerpoint/2010/main" val="12057303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Case Study #14:  The Donor’s Trusted Investment Advisor</a:t>
            </a:r>
            <a:endParaRPr lang="en-US" dirty="0"/>
          </a:p>
        </p:txBody>
      </p:sp>
      <p:sp>
        <p:nvSpPr>
          <p:cNvPr id="3" name="Content Placeholder 2"/>
          <p:cNvSpPr>
            <a:spLocks noGrp="1"/>
          </p:cNvSpPr>
          <p:nvPr>
            <p:ph idx="1"/>
          </p:nvPr>
        </p:nvSpPr>
        <p:spPr>
          <a:xfrm>
            <a:off x="1435608" y="1719272"/>
            <a:ext cx="7498080" cy="4800600"/>
          </a:xfrm>
        </p:spPr>
        <p:txBody>
          <a:bodyPr>
            <a:normAutofit/>
          </a:bodyPr>
          <a:lstStyle/>
          <a:p>
            <a:r>
              <a:rPr lang="en-US" sz="4000" dirty="0"/>
              <a:t>Ann-</a:t>
            </a:r>
          </a:p>
          <a:p>
            <a:pPr lvl="1"/>
            <a:r>
              <a:rPr lang="en-US" sz="3600" dirty="0"/>
              <a:t>Opens a restricted fund at the community foundation</a:t>
            </a:r>
          </a:p>
          <a:p>
            <a:pPr lvl="1"/>
            <a:r>
              <a:rPr lang="en-US" sz="3600" dirty="0"/>
              <a:t>Donates at least $500,000</a:t>
            </a:r>
          </a:p>
          <a:p>
            <a:pPr lvl="1"/>
            <a:r>
              <a:rPr lang="en-US" sz="3600" dirty="0"/>
              <a:t>Specifies all income gets paid to soup kitchen in quarterly installments</a:t>
            </a:r>
          </a:p>
        </p:txBody>
      </p:sp>
      <p:sp>
        <p:nvSpPr>
          <p:cNvPr id="4" name="Date Placeholder 3"/>
          <p:cNvSpPr>
            <a:spLocks noGrp="1"/>
          </p:cNvSpPr>
          <p:nvPr>
            <p:ph type="dt" sz="half" idx="10"/>
          </p:nvPr>
        </p:nvSpPr>
        <p:spPr/>
        <p:txBody>
          <a:bodyPr/>
          <a:lstStyle/>
          <a:p>
            <a:r>
              <a:rPr lang="en-US" dirty="0"/>
              <a:t>11/6/2014</a:t>
            </a:r>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69</a:t>
            </a:fld>
            <a:endParaRPr kumimoji="0" lang="en-US" dirty="0"/>
          </a:p>
        </p:txBody>
      </p:sp>
    </p:spTree>
    <p:extLst>
      <p:ext uri="{BB962C8B-B14F-4D97-AF65-F5344CB8AC3E}">
        <p14:creationId xmlns:p14="http://schemas.microsoft.com/office/powerpoint/2010/main" val="3228861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Private Foundation Tax Benefits</a:t>
            </a:r>
          </a:p>
        </p:txBody>
      </p:sp>
      <p:sp>
        <p:nvSpPr>
          <p:cNvPr id="3" name="Content Placeholder 2"/>
          <p:cNvSpPr>
            <a:spLocks noGrp="1"/>
          </p:cNvSpPr>
          <p:nvPr>
            <p:ph idx="1"/>
          </p:nvPr>
        </p:nvSpPr>
        <p:spPr>
          <a:xfrm>
            <a:off x="1435608" y="1703293"/>
            <a:ext cx="7498080" cy="4800600"/>
          </a:xfrm>
        </p:spPr>
        <p:txBody>
          <a:bodyPr>
            <a:normAutofit/>
          </a:bodyPr>
          <a:lstStyle/>
          <a:p>
            <a:r>
              <a:rPr lang="en-US" sz="3600" u="sng" dirty="0"/>
              <a:t>Income</a:t>
            </a:r>
            <a:r>
              <a:rPr lang="en-US" sz="3600" dirty="0"/>
              <a:t> </a:t>
            </a:r>
            <a:r>
              <a:rPr lang="en-US" sz="3600" u="sng" dirty="0"/>
              <a:t>tax</a:t>
            </a:r>
            <a:r>
              <a:rPr lang="en-US" sz="3600" dirty="0"/>
              <a:t> deduction for lifetime gifts to foundation</a:t>
            </a:r>
          </a:p>
          <a:p>
            <a:pPr lvl="1"/>
            <a:r>
              <a:rPr lang="en-US" sz="3200" dirty="0"/>
              <a:t>Cash:  Up to 30% of AGI</a:t>
            </a:r>
          </a:p>
          <a:p>
            <a:pPr lvl="1"/>
            <a:r>
              <a:rPr lang="en-US" sz="3200" dirty="0"/>
              <a:t>Appreciated publicly traded stock:  FMV up to 20% of AGI</a:t>
            </a:r>
          </a:p>
          <a:p>
            <a:pPr lvl="1"/>
            <a:r>
              <a:rPr lang="en-US" sz="3200" dirty="0"/>
              <a:t>Other appreciated assets:  cost basis up to 20% of AGI</a:t>
            </a:r>
          </a:p>
          <a:p>
            <a:pPr lvl="1"/>
            <a:r>
              <a:rPr lang="en-US" sz="3200" dirty="0"/>
              <a:t>5-year carry forward</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7</a:t>
            </a:fld>
            <a:endParaRPr kumimoji="0" lang="en-US" dirty="0"/>
          </a:p>
        </p:txBody>
      </p:sp>
    </p:spTree>
    <p:extLst>
      <p:ext uri="{BB962C8B-B14F-4D97-AF65-F5344CB8AC3E}">
        <p14:creationId xmlns:p14="http://schemas.microsoft.com/office/powerpoint/2010/main" val="36319610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Case Study #14:  The Donor’s Trusted Investment Advisor</a:t>
            </a:r>
            <a:endParaRPr lang="en-US" dirty="0"/>
          </a:p>
        </p:txBody>
      </p:sp>
      <p:sp>
        <p:nvSpPr>
          <p:cNvPr id="3" name="Content Placeholder 2"/>
          <p:cNvSpPr>
            <a:spLocks noGrp="1"/>
          </p:cNvSpPr>
          <p:nvPr>
            <p:ph idx="1"/>
          </p:nvPr>
        </p:nvSpPr>
        <p:spPr>
          <a:xfrm>
            <a:off x="1435608" y="1890728"/>
            <a:ext cx="7498080" cy="4800600"/>
          </a:xfrm>
        </p:spPr>
        <p:txBody>
          <a:bodyPr>
            <a:normAutofit fontScale="92500" lnSpcReduction="20000"/>
          </a:bodyPr>
          <a:lstStyle/>
          <a:p>
            <a:r>
              <a:rPr lang="en-US" dirty="0"/>
              <a:t>Advisor manages investment of 95% of Ann’s fund assets</a:t>
            </a:r>
          </a:p>
          <a:p>
            <a:r>
              <a:rPr lang="en-US" dirty="0"/>
              <a:t>Community foundation provides broad philanthropic support</a:t>
            </a:r>
          </a:p>
          <a:p>
            <a:r>
              <a:rPr lang="en-US" dirty="0"/>
              <a:t>Soup kitchen has the benefit of an endowment but doesn’t have the $500,000 on its balance sheet (which could impede fundraising)</a:t>
            </a:r>
          </a:p>
          <a:p>
            <a:r>
              <a:rPr lang="en-US" dirty="0"/>
              <a:t>If soup kitchen terminates,  Ann can redirect her restricted fund to one or more similar organizations.</a:t>
            </a:r>
          </a:p>
        </p:txBody>
      </p:sp>
      <p:sp>
        <p:nvSpPr>
          <p:cNvPr id="4" name="Date Placeholder 3"/>
          <p:cNvSpPr>
            <a:spLocks noGrp="1"/>
          </p:cNvSpPr>
          <p:nvPr>
            <p:ph type="dt" sz="half" idx="10"/>
          </p:nvPr>
        </p:nvSpPr>
        <p:spPr/>
        <p:txBody>
          <a:bodyPr/>
          <a:lstStyle/>
          <a:p>
            <a:r>
              <a:rPr lang="en-US" dirty="0"/>
              <a:t>11/6/2014</a:t>
            </a:r>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70</a:t>
            </a:fld>
            <a:endParaRPr kumimoji="0" lang="en-US" dirty="0"/>
          </a:p>
        </p:txBody>
      </p:sp>
    </p:spTree>
    <p:extLst>
      <p:ext uri="{BB962C8B-B14F-4D97-AF65-F5344CB8AC3E}">
        <p14:creationId xmlns:p14="http://schemas.microsoft.com/office/powerpoint/2010/main" val="246077837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Valuable Community Foundation Custom Services</a:t>
            </a:r>
          </a:p>
        </p:txBody>
      </p:sp>
      <p:sp>
        <p:nvSpPr>
          <p:cNvPr id="3" name="Content Placeholder 2"/>
          <p:cNvSpPr>
            <a:spLocks noGrp="1"/>
          </p:cNvSpPr>
          <p:nvPr>
            <p:ph idx="1"/>
          </p:nvPr>
        </p:nvSpPr>
        <p:spPr>
          <a:xfrm>
            <a:off x="1435608" y="1933584"/>
            <a:ext cx="7498080" cy="4800600"/>
          </a:xfrm>
        </p:spPr>
        <p:txBody>
          <a:bodyPr>
            <a:normAutofit fontScale="70000" lnSpcReduction="20000"/>
          </a:bodyPr>
          <a:lstStyle/>
          <a:p>
            <a:r>
              <a:rPr lang="en-US" dirty="0"/>
              <a:t>One on one conversations with family foundation board members to discern their personal grantmaking interests and to provide feedback on the mission and direction of the family foundation</a:t>
            </a:r>
          </a:p>
          <a:p>
            <a:r>
              <a:rPr lang="en-US" dirty="0"/>
              <a:t>Vetting and research of potential organizations of choice</a:t>
            </a:r>
          </a:p>
          <a:p>
            <a:r>
              <a:rPr lang="en-US" dirty="0"/>
              <a:t>Presentation to the family foundation board on the aggregate findings of the interview process</a:t>
            </a:r>
          </a:p>
          <a:p>
            <a:r>
              <a:rPr lang="en-US" dirty="0"/>
              <a:t>Compilation of board meeting materials, both in electronic and hard copy</a:t>
            </a:r>
          </a:p>
          <a:p>
            <a:r>
              <a:rPr lang="en-US" dirty="0"/>
              <a:t>Suggestions of decision making models for the family to consider as they vote on grants</a:t>
            </a:r>
          </a:p>
          <a:p>
            <a:r>
              <a:rPr lang="en-US" dirty="0"/>
              <a:t>Drafting, execution and monitoring of grant agreements, including measurable outcomes tied to funding, along with reporting due dates and requirements</a:t>
            </a:r>
          </a:p>
        </p:txBody>
      </p:sp>
      <p:sp>
        <p:nvSpPr>
          <p:cNvPr id="4" name="Date Placeholder 3"/>
          <p:cNvSpPr>
            <a:spLocks noGrp="1"/>
          </p:cNvSpPr>
          <p:nvPr>
            <p:ph type="dt" sz="half" idx="10"/>
          </p:nvPr>
        </p:nvSpPr>
        <p:spPr/>
        <p:txBody>
          <a:bodyPr/>
          <a:lstStyle/>
          <a:p>
            <a:r>
              <a:rPr lang="en-US" dirty="0"/>
              <a:t>11/6/2014</a:t>
            </a:r>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71</a:t>
            </a:fld>
            <a:endParaRPr kumimoji="0" lang="en-US" dirty="0"/>
          </a:p>
        </p:txBody>
      </p:sp>
    </p:spTree>
    <p:extLst>
      <p:ext uri="{BB962C8B-B14F-4D97-AF65-F5344CB8AC3E}">
        <p14:creationId xmlns:p14="http://schemas.microsoft.com/office/powerpoint/2010/main" val="6862842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57309"/>
            <a:ext cx="7498080" cy="3933825"/>
          </a:xfrm>
        </p:spPr>
        <p:txBody>
          <a:bodyPr>
            <a:normAutofit/>
          </a:bodyPr>
          <a:lstStyle/>
          <a:p>
            <a:pPr marL="82296" indent="0">
              <a:buNone/>
            </a:pPr>
            <a:r>
              <a:rPr lang="en-US" sz="4000" b="1" dirty="0">
                <a:solidFill>
                  <a:schemeClr val="accent5"/>
                </a:solidFill>
              </a:rPr>
              <a:t>When considering whether a client should have a private foundation or other type of philanthropic fund or entity, the best answer may be “both”</a:t>
            </a:r>
          </a:p>
        </p:txBody>
      </p:sp>
      <p:sp>
        <p:nvSpPr>
          <p:cNvPr id="4" name="Date Placeholder 3"/>
          <p:cNvSpPr>
            <a:spLocks noGrp="1"/>
          </p:cNvSpPr>
          <p:nvPr>
            <p:ph type="dt" sz="half" idx="10"/>
          </p:nvPr>
        </p:nvSpPr>
        <p:spPr/>
        <p:txBody>
          <a:bodyPr/>
          <a:lstStyle/>
          <a:p>
            <a:r>
              <a:rPr lang="en-US" dirty="0"/>
              <a:t>11/6/2014</a:t>
            </a:r>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72</a:t>
            </a:fld>
            <a:endParaRPr kumimoji="0" lang="en-US" dirty="0"/>
          </a:p>
        </p:txBody>
      </p:sp>
    </p:spTree>
    <p:extLst>
      <p:ext uri="{BB962C8B-B14F-4D97-AF65-F5344CB8AC3E}">
        <p14:creationId xmlns:p14="http://schemas.microsoft.com/office/powerpoint/2010/main" val="3940195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Private Foundation Tax Benefits</a:t>
            </a:r>
          </a:p>
        </p:txBody>
      </p:sp>
      <p:sp>
        <p:nvSpPr>
          <p:cNvPr id="3" name="Content Placeholder 2"/>
          <p:cNvSpPr>
            <a:spLocks noGrp="1"/>
          </p:cNvSpPr>
          <p:nvPr>
            <p:ph idx="1"/>
          </p:nvPr>
        </p:nvSpPr>
        <p:spPr>
          <a:xfrm>
            <a:off x="1435608" y="1945339"/>
            <a:ext cx="7498080" cy="4800600"/>
          </a:xfrm>
        </p:spPr>
        <p:txBody>
          <a:bodyPr/>
          <a:lstStyle/>
          <a:p>
            <a:r>
              <a:rPr lang="en-US" sz="3600" dirty="0"/>
              <a:t>Unlimited </a:t>
            </a:r>
            <a:r>
              <a:rPr lang="en-US" sz="3600" u="sng" dirty="0"/>
              <a:t>estate</a:t>
            </a:r>
            <a:r>
              <a:rPr lang="en-US" sz="3600" dirty="0"/>
              <a:t> </a:t>
            </a:r>
            <a:r>
              <a:rPr lang="en-US" sz="3600" u="sng" dirty="0"/>
              <a:t>tax</a:t>
            </a:r>
            <a:r>
              <a:rPr lang="en-US" sz="3600" dirty="0"/>
              <a:t> deduction for bequest to private foundation</a:t>
            </a:r>
          </a:p>
          <a:p>
            <a:pPr marL="82296" indent="0">
              <a:buNone/>
            </a:pPr>
            <a:endParaRPr lang="en-US" sz="3600" dirty="0"/>
          </a:p>
          <a:p>
            <a:r>
              <a:rPr lang="en-US" sz="3600" dirty="0"/>
              <a:t>Foundation itself is income tax exempt, subject to 2% excise tax on net investment gains</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8</a:t>
            </a:fld>
            <a:endParaRPr kumimoji="0" lang="en-US" dirty="0"/>
          </a:p>
        </p:txBody>
      </p:sp>
    </p:spTree>
    <p:extLst>
      <p:ext uri="{BB962C8B-B14F-4D97-AF65-F5344CB8AC3E}">
        <p14:creationId xmlns:p14="http://schemas.microsoft.com/office/powerpoint/2010/main" val="77798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Private Foundations: Disadvantages</a:t>
            </a:r>
          </a:p>
        </p:txBody>
      </p:sp>
      <p:sp>
        <p:nvSpPr>
          <p:cNvPr id="3" name="Content Placeholder 2"/>
          <p:cNvSpPr>
            <a:spLocks noGrp="1"/>
          </p:cNvSpPr>
          <p:nvPr>
            <p:ph idx="1"/>
          </p:nvPr>
        </p:nvSpPr>
        <p:spPr>
          <a:xfrm>
            <a:off x="1435608" y="1703293"/>
            <a:ext cx="7498080" cy="4800600"/>
          </a:xfrm>
        </p:spPr>
        <p:txBody>
          <a:bodyPr/>
          <a:lstStyle/>
          <a:p>
            <a:r>
              <a:rPr lang="en-US" sz="3600" dirty="0"/>
              <a:t>Required annual charitable grants of at least 5% of asset value regardless of actual income</a:t>
            </a:r>
          </a:p>
          <a:p>
            <a:r>
              <a:rPr lang="en-US" sz="3600" dirty="0"/>
              <a:t>Substantial legal, accounting and operational costs to establish and to terminate</a:t>
            </a:r>
          </a:p>
          <a:p>
            <a:r>
              <a:rPr lang="en-US" sz="3600" dirty="0"/>
              <a:t>Must establish and manage its own administration and operations</a:t>
            </a:r>
          </a:p>
        </p:txBody>
      </p:sp>
      <p:sp>
        <p:nvSpPr>
          <p:cNvPr id="4" name="Date Placeholder 3"/>
          <p:cNvSpPr>
            <a:spLocks noGrp="1"/>
          </p:cNvSpPr>
          <p:nvPr>
            <p:ph type="dt" sz="half" idx="10"/>
          </p:nvPr>
        </p:nvSpPr>
        <p:spPr/>
        <p:txBody>
          <a:bodyPr/>
          <a:lstStyle/>
          <a:p>
            <a:r>
              <a:rPr lang="en-US" dirty="0"/>
              <a:t>11/6/2014</a:t>
            </a:r>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9</a:t>
            </a:fld>
            <a:endParaRPr kumimoji="0" lang="en-US" dirty="0"/>
          </a:p>
        </p:txBody>
      </p:sp>
    </p:spTree>
    <p:extLst>
      <p:ext uri="{BB962C8B-B14F-4D97-AF65-F5344CB8AC3E}">
        <p14:creationId xmlns:p14="http://schemas.microsoft.com/office/powerpoint/2010/main" val="5369542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extLst>
    <a:ext uri="{05A4C25C-085E-4340-85A3-A5531E510DB2}">
      <thm15:themeFamily xmlns:thm15="http://schemas.microsoft.com/office/thememl/2012/main" name="Theme1" id="{D2EC1EAE-009E-4E19-B43A-5121CC5B3961}" vid="{EAD3443A-7372-4389-AEE7-5D93B925FB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FF42C27BC6FE47B9C94A3064C02D41" ma:contentTypeVersion="4" ma:contentTypeDescription="Create a new document." ma:contentTypeScope="" ma:versionID="abfff0349075f52b0632e0ea66fd45a8">
  <xsd:schema xmlns:xsd="http://www.w3.org/2001/XMLSchema" xmlns:xs="http://www.w3.org/2001/XMLSchema" xmlns:p="http://schemas.microsoft.com/office/2006/metadata/properties" xmlns:ns2="455a2b03-52d5-4991-8045-8f279d920806" xmlns:ns3="http://schemas.microsoft.com/sharepoint/v3/fields" targetNamespace="http://schemas.microsoft.com/office/2006/metadata/properties" ma:root="true" ma:fieldsID="a71d45816017f678f4f361fb07f6fddd" ns2:_="" ns3:_="">
    <xsd:import namespace="455a2b03-52d5-4991-8045-8f279d920806"/>
    <xsd:import namespace="http://schemas.microsoft.com/sharepoint/v3/fields"/>
    <xsd:element name="properties">
      <xsd:complexType>
        <xsd:sequence>
          <xsd:element name="documentManagement">
            <xsd:complexType>
              <xsd:all>
                <xsd:element ref="ns2:SharedWithUsers" minOccurs="0"/>
                <xsd:element ref="ns3:_DCDateCreated" minOccurs="0"/>
                <xsd:element ref="ns3:_DCDateModifi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5a2b03-52d5-4991-8045-8f279d92080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9" nillable="true" ma:displayName="Date Created" ma:description="The date on which this resource was created" ma:format="DateTime" ma:internalName="_DCDateCreated">
      <xsd:simpleType>
        <xsd:restriction base="dms:DateTime"/>
      </xsd:simpleType>
    </xsd:element>
    <xsd:element name="_DCDateModified" ma:index="10" nillable="true" ma:displayName="Date Modified" ma:description="The date on which this resource was last modified" ma:format="DateTime" ma:internalName="_DCDateModified">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CDateCreated xmlns="http://schemas.microsoft.com/sharepoint/v3/fields" xsi:nil="true"/>
    <_DCDateModified xmlns="http://schemas.microsoft.com/sharepoint/v3/fields" xsi:nil="true"/>
  </documentManagement>
</p:properties>
</file>

<file path=customXml/itemProps1.xml><?xml version="1.0" encoding="utf-8"?>
<ds:datastoreItem xmlns:ds="http://schemas.openxmlformats.org/officeDocument/2006/customXml" ds:itemID="{F183EF2F-5814-416F-A922-56A6A5B5B8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5a2b03-52d5-4991-8045-8f279d920806"/>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5EACBE-DE79-4EAE-96DD-286781D8D254}">
  <ds:schemaRefs>
    <ds:schemaRef ds:uri="http://schemas.microsoft.com/sharepoint/v3/contenttype/forms"/>
  </ds:schemaRefs>
</ds:datastoreItem>
</file>

<file path=customXml/itemProps3.xml><?xml version="1.0" encoding="utf-8"?>
<ds:datastoreItem xmlns:ds="http://schemas.openxmlformats.org/officeDocument/2006/customXml" ds:itemID="{0B6FF82F-C69A-42F7-8A6D-73F3630E712C}">
  <ds:schemaRefs>
    <ds:schemaRef ds:uri="http://purl.org/dc/elements/1.1/"/>
    <ds:schemaRef ds:uri="http://schemas.microsoft.com/sharepoint/v3/fields"/>
    <ds:schemaRef ds:uri="http://schemas.openxmlformats.org/package/2006/metadata/core-properties"/>
    <ds:schemaRef ds:uri="455a2b03-52d5-4991-8045-8f279d920806"/>
    <ds:schemaRef ds:uri="http://schemas.microsoft.com/office/2006/documentManagement/types"/>
    <ds:schemaRef ds:uri="http://schemas.microsoft.com/office/infopath/2007/PartnerControls"/>
    <ds:schemaRef ds:uri="http://www.w3.org/XML/1998/namespace"/>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Theme1</Template>
  <TotalTime>874</TotalTime>
  <Words>3754</Words>
  <Application>Microsoft Office PowerPoint</Application>
  <PresentationFormat>On-screen Show (4:3)</PresentationFormat>
  <Paragraphs>571</Paragraphs>
  <Slides>72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72</vt:i4>
      </vt:variant>
    </vt:vector>
  </HeadingPairs>
  <TitlesOfParts>
    <vt:vector size="79" baseType="lpstr">
      <vt:lpstr>Arial</vt:lpstr>
      <vt:lpstr>Calibri</vt:lpstr>
      <vt:lpstr>Gill Sans MT</vt:lpstr>
      <vt:lpstr>Times New Roman</vt:lpstr>
      <vt:lpstr>Verdana</vt:lpstr>
      <vt:lpstr>Wingdings 2</vt:lpstr>
      <vt:lpstr>Theme1</vt:lpstr>
      <vt:lpstr> </vt:lpstr>
      <vt:lpstr>Private Foundation or Donor Advised Fund?</vt:lpstr>
      <vt:lpstr>What Is a Private Family Foundation?</vt:lpstr>
      <vt:lpstr>Private Foundation Advantages:  Control</vt:lpstr>
      <vt:lpstr>Private Foundation:  Donor Recognition</vt:lpstr>
      <vt:lpstr>Private Foundation:  Grantmaking</vt:lpstr>
      <vt:lpstr>Private Foundation Tax Benefits</vt:lpstr>
      <vt:lpstr>Private Foundation Tax Benefits</vt:lpstr>
      <vt:lpstr>Private Foundations: Disadvantages</vt:lpstr>
      <vt:lpstr>Private Foundations: Disadvantages</vt:lpstr>
      <vt:lpstr>What Is a Donor Advised Fund?</vt:lpstr>
      <vt:lpstr>Advantages of a DAF</vt:lpstr>
      <vt:lpstr>Advantages of a DAF: Easy to Maintain</vt:lpstr>
      <vt:lpstr>Advantages of a DAF:  Donor and Family</vt:lpstr>
      <vt:lpstr>Tax Advantages of a DAF</vt:lpstr>
      <vt:lpstr>DAF Distribution Requirements</vt:lpstr>
      <vt:lpstr>Disadvantages of a DAF</vt:lpstr>
      <vt:lpstr>DAF Rules Against Private Benefit</vt:lpstr>
      <vt:lpstr>DAF Rules Against Private Benefit</vt:lpstr>
      <vt:lpstr>Issues with Private Foundations</vt:lpstr>
      <vt:lpstr>Issues with Private Foundations</vt:lpstr>
      <vt:lpstr>Issues with Private Foundations</vt:lpstr>
      <vt:lpstr>Issues with Private Foundations</vt:lpstr>
      <vt:lpstr>Issues with Private Foundations</vt:lpstr>
      <vt:lpstr>Comparison:  Donor-Advised Fund – Private Foundation</vt:lpstr>
      <vt:lpstr>Comparison:  Donor-Advised Fund – Private Foundation</vt:lpstr>
      <vt:lpstr>Comparison:  Donor-Advised Fund – Private Foundation</vt:lpstr>
      <vt:lpstr>Comparison:  Donor-Advised Fund – Private Foundation</vt:lpstr>
      <vt:lpstr>PowerPoint Presentation</vt:lpstr>
      <vt:lpstr>Other Community Foundation Vehicles</vt:lpstr>
      <vt:lpstr>SYNERGIES –   LET’S SOLVE SOME PROBLEMS</vt:lpstr>
      <vt:lpstr>Case Study #1:  5% Payout</vt:lpstr>
      <vt:lpstr>Case Study #1:  5% Payout</vt:lpstr>
      <vt:lpstr>Case Study #2:  Integrating Family Board Members</vt:lpstr>
      <vt:lpstr>Case Study #2:  Integrating Family Board Members</vt:lpstr>
      <vt:lpstr>Case Study #2:  Integrating Family Board Members</vt:lpstr>
      <vt:lpstr>Case Study #2:  Structure</vt:lpstr>
      <vt:lpstr>Case Study #3: Training and Ownership for Next Generation</vt:lpstr>
      <vt:lpstr>Case Study #3 – Training and Ownership for Next Generation</vt:lpstr>
      <vt:lpstr>Case Study #3 – Training and Ownership for Next Generation</vt:lpstr>
      <vt:lpstr>Case Study #4:  Targeting Critical Needs Efficiently</vt:lpstr>
      <vt:lpstr>Case Study #4:  Targeting Critical Needs Efficiently</vt:lpstr>
      <vt:lpstr>Case Study #4:  Targeting Critical Needs Efficiently</vt:lpstr>
      <vt:lpstr>Case Study #5:  Anonymity Planning</vt:lpstr>
      <vt:lpstr>Case Study #5:  Anonymity Planning</vt:lpstr>
      <vt:lpstr>Case Study #5:  Anonymity Planning</vt:lpstr>
      <vt:lpstr>Case Study #6:  Complete Foundation Termination (one DAF)</vt:lpstr>
      <vt:lpstr>Case Study #6:  Partial or Complete Foundation Termination</vt:lpstr>
      <vt:lpstr>Case Study #7:  Complete Termination on Divorce (two DAFs)</vt:lpstr>
      <vt:lpstr>Dissolving a Private Foundation into a DAF</vt:lpstr>
      <vt:lpstr>Case Study #8:  Partial Foundation Termination:  Maintaining Family Harmony</vt:lpstr>
      <vt:lpstr>Case Study #8:  Partial Foundation Termination:  Maintaining Family Harmony </vt:lpstr>
      <vt:lpstr>Case Study #9:  Complete Termination:  Foundation Succession Planning</vt:lpstr>
      <vt:lpstr>Case Study #9:  Complete Termination:  Foundation Succession Planning</vt:lpstr>
      <vt:lpstr>Case Study #10:  Charitable Lead Trust Gifts</vt:lpstr>
      <vt:lpstr>Case Study #10:  Charitable Lead Trust Gifts</vt:lpstr>
      <vt:lpstr>Case Study #10:  Charitable Lead Trust Gifts</vt:lpstr>
      <vt:lpstr>Case Study #11:  An Easier Way to Make International Grants</vt:lpstr>
      <vt:lpstr>Case Study #11:  An Easier Way to Make International Grants</vt:lpstr>
      <vt:lpstr>Case Study #12:  Corporate Foundation Alternative</vt:lpstr>
      <vt:lpstr>Case Study #12:  Corporate Foundation Alternative</vt:lpstr>
      <vt:lpstr>Case Study #12:  Corporate Foundation Alternative</vt:lpstr>
      <vt:lpstr>Case Study #12:  Corporate Foundation Alternative</vt:lpstr>
      <vt:lpstr>Case Study #12:  Corporate Foundation Alternative</vt:lpstr>
      <vt:lpstr>Case Study #13: Scholarship Fund</vt:lpstr>
      <vt:lpstr>Case Study #13: Scholarship Fund</vt:lpstr>
      <vt:lpstr>Case Study #13: Scholarship Fund</vt:lpstr>
      <vt:lpstr>Case Study #14:  The Donor’s Trusted Investment Advisor</vt:lpstr>
      <vt:lpstr>Case Study #14:  The Donor’s Trusted Investment Advisor</vt:lpstr>
      <vt:lpstr>Case Study #14:  The Donor’s Trusted Investment Advisor</vt:lpstr>
      <vt:lpstr>Valuable Community Foundation Custom Services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Onasch</dc:creator>
  <cp:lastModifiedBy>Jane Peebles</cp:lastModifiedBy>
  <cp:revision>75</cp:revision>
  <cp:lastPrinted>2014-11-06T00:41:13Z</cp:lastPrinted>
  <dcterms:created xsi:type="dcterms:W3CDTF">2014-10-29T23:40:55Z</dcterms:created>
  <dcterms:modified xsi:type="dcterms:W3CDTF">2016-12-02T23:41:50Z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0x01010077FF42C27BC6FE47B9C94A3064C02D41</vt:lpwstr>
  </property>
  <property fmtid="{D5CDD505-2E9C-101B-9397-08002B2CF9AE}" pid="3" name="_DCDateCreated">
    <vt:lpwstr/>
  </property>
  <property fmtid="{D5CDD505-2E9C-101B-9397-08002B2CF9AE}" pid="4" name="_DCDateModified">
    <vt:lpwstr/>
  </property>
</Properties>
</file>